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3.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00" r:id="rId3"/>
    <p:sldId id="269" r:id="rId4"/>
    <p:sldId id="311" r:id="rId5"/>
    <p:sldId id="402" r:id="rId6"/>
    <p:sldId id="345" r:id="rId7"/>
    <p:sldId id="346" r:id="rId8"/>
    <p:sldId id="347" r:id="rId9"/>
    <p:sldId id="351" r:id="rId10"/>
    <p:sldId id="403" r:id="rId11"/>
    <p:sldId id="393" r:id="rId12"/>
    <p:sldId id="350" r:id="rId13"/>
    <p:sldId id="355" r:id="rId14"/>
    <p:sldId id="412" r:id="rId15"/>
    <p:sldId id="404" r:id="rId16"/>
    <p:sldId id="397" r:id="rId17"/>
    <p:sldId id="399" r:id="rId18"/>
    <p:sldId id="405" r:id="rId19"/>
    <p:sldId id="262" r:id="rId20"/>
    <p:sldId id="407" r:id="rId21"/>
    <p:sldId id="411" r:id="rId22"/>
    <p:sldId id="382" r:id="rId23"/>
    <p:sldId id="409" r:id="rId24"/>
    <p:sldId id="309" r:id="rId25"/>
    <p:sldId id="408" r:id="rId26"/>
  </p:sldIdLst>
  <p:sldSz cx="9144000" cy="6858000" type="screen4x3"/>
  <p:notesSz cx="7010400" cy="9296400"/>
  <p:defaultTextStyle>
    <a:defPPr>
      <a:defRPr lang="fr-C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CC3300"/>
    <a:srgbClr val="27993A"/>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4402" autoAdjust="0"/>
  </p:normalViewPr>
  <p:slideViewPr>
    <p:cSldViewPr>
      <p:cViewPr varScale="1">
        <p:scale>
          <a:sx n="81" d="100"/>
          <a:sy n="81" d="100"/>
        </p:scale>
        <p:origin x="2774"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3037840" cy="464820"/>
          </a:xfrm>
          <a:prstGeom prst="rect">
            <a:avLst/>
          </a:prstGeom>
        </p:spPr>
        <p:txBody>
          <a:bodyPr vert="horz" lIns="93160" tIns="46580" rIns="93160" bIns="46580" rtlCol="0"/>
          <a:lstStyle>
            <a:lvl1pPr algn="l">
              <a:defRPr sz="1200"/>
            </a:lvl1pPr>
          </a:lstStyle>
          <a:p>
            <a:endParaRPr lang="fr-CA"/>
          </a:p>
        </p:txBody>
      </p:sp>
      <p:sp>
        <p:nvSpPr>
          <p:cNvPr id="3" name="Espace réservé de la date 2"/>
          <p:cNvSpPr>
            <a:spLocks noGrp="1"/>
          </p:cNvSpPr>
          <p:nvPr>
            <p:ph type="dt" idx="1"/>
          </p:nvPr>
        </p:nvSpPr>
        <p:spPr>
          <a:xfrm>
            <a:off x="3970938" y="1"/>
            <a:ext cx="3037840" cy="464820"/>
          </a:xfrm>
          <a:prstGeom prst="rect">
            <a:avLst/>
          </a:prstGeom>
        </p:spPr>
        <p:txBody>
          <a:bodyPr vert="horz" lIns="93160" tIns="46580" rIns="93160" bIns="46580" rtlCol="0"/>
          <a:lstStyle>
            <a:lvl1pPr algn="r">
              <a:defRPr sz="1200"/>
            </a:lvl1pPr>
          </a:lstStyle>
          <a:p>
            <a:fld id="{0C671DA1-FACC-4EE7-9C7F-6B5F50DFB39E}" type="datetimeFigureOut">
              <a:rPr lang="fr-CA" smtClean="0"/>
              <a:t>2021-10-12</a:t>
            </a:fld>
            <a:endParaRPr lang="fr-CA"/>
          </a:p>
        </p:txBody>
      </p:sp>
      <p:sp>
        <p:nvSpPr>
          <p:cNvPr id="4" name="Espace réservé de l'image des diapositives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60" tIns="46580" rIns="93160" bIns="46580" rtlCol="0" anchor="ctr"/>
          <a:lstStyle/>
          <a:p>
            <a:endParaRPr lang="fr-CA"/>
          </a:p>
        </p:txBody>
      </p:sp>
      <p:sp>
        <p:nvSpPr>
          <p:cNvPr id="5" name="Espace réservé des commentaires 4"/>
          <p:cNvSpPr>
            <a:spLocks noGrp="1"/>
          </p:cNvSpPr>
          <p:nvPr>
            <p:ph type="body" sz="quarter" idx="3"/>
          </p:nvPr>
        </p:nvSpPr>
        <p:spPr>
          <a:xfrm>
            <a:off x="701040" y="4415790"/>
            <a:ext cx="5608320" cy="4183380"/>
          </a:xfrm>
          <a:prstGeom prst="rect">
            <a:avLst/>
          </a:prstGeom>
        </p:spPr>
        <p:txBody>
          <a:bodyPr vert="horz" lIns="93160" tIns="46580" rIns="93160" bIns="4658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829967"/>
            <a:ext cx="3037840" cy="464820"/>
          </a:xfrm>
          <a:prstGeom prst="rect">
            <a:avLst/>
          </a:prstGeom>
        </p:spPr>
        <p:txBody>
          <a:bodyPr vert="horz" lIns="93160" tIns="46580" rIns="93160" bIns="4658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970938" y="8829967"/>
            <a:ext cx="3037840" cy="464820"/>
          </a:xfrm>
          <a:prstGeom prst="rect">
            <a:avLst/>
          </a:prstGeom>
        </p:spPr>
        <p:txBody>
          <a:bodyPr vert="horz" lIns="93160" tIns="46580" rIns="93160" bIns="46580" rtlCol="0" anchor="b"/>
          <a:lstStyle>
            <a:lvl1pPr algn="r">
              <a:defRPr sz="1200"/>
            </a:lvl1pPr>
          </a:lstStyle>
          <a:p>
            <a:fld id="{A2C1445C-16FB-45E1-B8E1-E86A831B2F83}" type="slidenum">
              <a:rPr lang="fr-CA" smtClean="0"/>
              <a:t>‹N°›</a:t>
            </a:fld>
            <a:endParaRPr lang="fr-CA"/>
          </a:p>
        </p:txBody>
      </p:sp>
    </p:spTree>
    <p:extLst>
      <p:ext uri="{BB962C8B-B14F-4D97-AF65-F5344CB8AC3E}">
        <p14:creationId xmlns:p14="http://schemas.microsoft.com/office/powerpoint/2010/main" val="249373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Digital_images" TargetMode="External"/><Relationship Id="rId3" Type="http://schemas.openxmlformats.org/officeDocument/2006/relationships/hyperlink" Target="https://en.wikipedia.org/wiki/Electronic_signage" TargetMode="External"/><Relationship Id="rId7" Type="http://schemas.openxmlformats.org/officeDocument/2006/relationships/hyperlink" Target="https://en.wikipedia.org/wiki/E-paper"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rojection_screen" TargetMode="External"/><Relationship Id="rId5" Type="http://schemas.openxmlformats.org/officeDocument/2006/relationships/hyperlink" Target="https://en.wikipedia.org/wiki/LED_display" TargetMode="External"/><Relationship Id="rId10" Type="http://schemas.openxmlformats.org/officeDocument/2006/relationships/hyperlink" Target="https://en.wikipedia.org/wiki/Web_page" TargetMode="External"/><Relationship Id="rId4" Type="http://schemas.openxmlformats.org/officeDocument/2006/relationships/hyperlink" Target="https://en.wikipedia.org/wiki/LCD" TargetMode="External"/><Relationship Id="rId9" Type="http://schemas.openxmlformats.org/officeDocument/2006/relationships/hyperlink" Target="https://en.wikipedia.org/wiki/Vide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60050">
              <a:defRPr/>
            </a:pPr>
            <a:r>
              <a:rPr lang="fr-CA" dirty="0"/>
              <a:t>D’un point de vue pratique, il devrait s’agir d’une centaine de personnes intéressées dans l’analytique avancée avec des niveaux assez variés, en virtuel bien évidemment. Dans l’ensemble, les personnes ont certaines connaissances scientifiques, beaucoup travaillent en actuariat, en analyse de données ou en technologies de l’information, mais peu ont des expériences de recherche, mais plus une habitude de projets en développement. </a:t>
            </a:r>
          </a:p>
          <a:p>
            <a:pPr defTabSz="860050">
              <a:defRPr/>
            </a:pPr>
            <a:endParaRPr lang="fr-CA" dirty="0"/>
          </a:p>
          <a:p>
            <a:pPr defTabSz="860050">
              <a:defRPr/>
            </a:pPr>
            <a:r>
              <a:rPr lang="fr-CA" dirty="0"/>
              <a:t>Il s’agira d’une présentation de 30min avec 10min de questions</a:t>
            </a:r>
          </a:p>
          <a:p>
            <a:pPr defTabSz="860050">
              <a:defRPr/>
            </a:pPr>
            <a:endParaRPr lang="fr-CA" dirty="0"/>
          </a:p>
          <a:p>
            <a:pPr defTabSz="860050">
              <a:defRPr/>
            </a:pPr>
            <a:r>
              <a:rPr lang="fr-CA" dirty="0"/>
              <a:t>Voici quelques approches sur le sujet qui peut aider pour l’intérêt des participants : </a:t>
            </a:r>
          </a:p>
          <a:p>
            <a:pPr defTabSz="860050">
              <a:defRPr/>
            </a:pPr>
            <a:r>
              <a:rPr lang="fr-CA" dirty="0"/>
              <a:t>-	Nouveauté du domaine</a:t>
            </a:r>
          </a:p>
          <a:p>
            <a:pPr defTabSz="860050">
              <a:defRPr/>
            </a:pPr>
            <a:r>
              <a:rPr lang="fr-CA" dirty="0"/>
              <a:t>-	Approches et enjeux les plus souvent rencontrés dans le marché</a:t>
            </a:r>
          </a:p>
          <a:p>
            <a:pPr defTabSz="860050">
              <a:defRPr/>
            </a:pPr>
            <a:r>
              <a:rPr lang="fr-CA" dirty="0"/>
              <a:t>-	Applications dans un contexte financier/bancaire/assurance (comme celui de Desjardins)</a:t>
            </a:r>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a:t>
            </a:fld>
            <a:endParaRPr lang="fr-CA"/>
          </a:p>
        </p:txBody>
      </p:sp>
    </p:spTree>
    <p:extLst>
      <p:ext uri="{BB962C8B-B14F-4D97-AF65-F5344CB8AC3E}">
        <p14:creationId xmlns:p14="http://schemas.microsoft.com/office/powerpoint/2010/main" val="3621549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b="1" dirty="0"/>
          </a:p>
          <a:p>
            <a:endParaRPr lang="fr-CA" b="1" dirty="0"/>
          </a:p>
          <a:p>
            <a:endParaRPr lang="fr-CA" b="1"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10</a:t>
            </a:fld>
            <a:endParaRPr lang="fr-CA"/>
          </a:p>
        </p:txBody>
      </p:sp>
    </p:spTree>
    <p:extLst>
      <p:ext uri="{BB962C8B-B14F-4D97-AF65-F5344CB8AC3E}">
        <p14:creationId xmlns:p14="http://schemas.microsoft.com/office/powerpoint/2010/main" val="376649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a:p>
            <a:endParaRPr lang="fr-CA" dirty="0"/>
          </a:p>
          <a:p>
            <a:endParaRPr lang="fr-CA" dirty="0"/>
          </a:p>
          <a:p>
            <a:endParaRPr lang="fr-CA" dirty="0"/>
          </a:p>
          <a:p>
            <a:endParaRPr lang="fr-CA" dirty="0"/>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11</a:t>
            </a:fld>
            <a:endParaRPr lang="fr-CA"/>
          </a:p>
        </p:txBody>
      </p:sp>
    </p:spTree>
    <p:extLst>
      <p:ext uri="{BB962C8B-B14F-4D97-AF65-F5344CB8AC3E}">
        <p14:creationId xmlns:p14="http://schemas.microsoft.com/office/powerpoint/2010/main" val="350189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12</a:t>
            </a:fld>
            <a:endParaRPr lang="fr-CA"/>
          </a:p>
        </p:txBody>
      </p:sp>
    </p:spTree>
    <p:extLst>
      <p:ext uri="{BB962C8B-B14F-4D97-AF65-F5344CB8AC3E}">
        <p14:creationId xmlns:p14="http://schemas.microsoft.com/office/powerpoint/2010/main" val="364156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13</a:t>
            </a:fld>
            <a:endParaRPr lang="fr-CA"/>
          </a:p>
        </p:txBody>
      </p:sp>
    </p:spTree>
    <p:extLst>
      <p:ext uri="{BB962C8B-B14F-4D97-AF65-F5344CB8AC3E}">
        <p14:creationId xmlns:p14="http://schemas.microsoft.com/office/powerpoint/2010/main" val="395765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14</a:t>
            </a:fld>
            <a:endParaRPr lang="fr-CA"/>
          </a:p>
        </p:txBody>
      </p:sp>
    </p:spTree>
    <p:extLst>
      <p:ext uri="{BB962C8B-B14F-4D97-AF65-F5344CB8AC3E}">
        <p14:creationId xmlns:p14="http://schemas.microsoft.com/office/powerpoint/2010/main" val="375142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b="1" dirty="0"/>
          </a:p>
          <a:p>
            <a:endParaRPr lang="fr-CA" b="1" dirty="0"/>
          </a:p>
          <a:p>
            <a:endParaRPr lang="fr-CA" b="1"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15</a:t>
            </a:fld>
            <a:endParaRPr lang="fr-CA"/>
          </a:p>
        </p:txBody>
      </p:sp>
    </p:spTree>
    <p:extLst>
      <p:ext uri="{BB962C8B-B14F-4D97-AF65-F5344CB8AC3E}">
        <p14:creationId xmlns:p14="http://schemas.microsoft.com/office/powerpoint/2010/main" val="95497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hangingPunct="0"/>
            <a:r>
              <a:rPr lang="en-US" b="1" dirty="0"/>
              <a:t>Digital signage</a:t>
            </a:r>
            <a:r>
              <a:rPr lang="en-US" dirty="0"/>
              <a:t> is a sub-segment of </a:t>
            </a:r>
            <a:r>
              <a:rPr lang="en-US" dirty="0">
                <a:hlinkClick r:id="rId3" tooltip="Electronic signage"/>
              </a:rPr>
              <a:t>electronic signage</a:t>
            </a:r>
            <a:r>
              <a:rPr lang="en-US" dirty="0"/>
              <a:t>. Digital displays use technologies such as </a:t>
            </a:r>
            <a:r>
              <a:rPr lang="en-US" dirty="0">
                <a:hlinkClick r:id="rId4" tooltip="LCD"/>
              </a:rPr>
              <a:t>LCD</a:t>
            </a:r>
            <a:r>
              <a:rPr lang="en-US" dirty="0"/>
              <a:t>, </a:t>
            </a:r>
            <a:r>
              <a:rPr lang="en-US" dirty="0">
                <a:hlinkClick r:id="rId5" tooltip="LED display"/>
              </a:rPr>
              <a:t>LED</a:t>
            </a:r>
            <a:r>
              <a:rPr lang="en-US" dirty="0"/>
              <a:t>, </a:t>
            </a:r>
            <a:r>
              <a:rPr lang="en-US" dirty="0">
                <a:hlinkClick r:id="rId6" tooltip="Projection screen"/>
              </a:rPr>
              <a:t>projection</a:t>
            </a:r>
            <a:r>
              <a:rPr lang="en-US" dirty="0"/>
              <a:t> and </a:t>
            </a:r>
            <a:r>
              <a:rPr lang="en-US" dirty="0">
                <a:hlinkClick r:id="rId7" tooltip="E-paper"/>
              </a:rPr>
              <a:t>e-paper</a:t>
            </a:r>
            <a:r>
              <a:rPr lang="en-US" dirty="0"/>
              <a:t> to display </a:t>
            </a:r>
            <a:r>
              <a:rPr lang="en-US" dirty="0">
                <a:hlinkClick r:id="rId8" tooltip="Digital images"/>
              </a:rPr>
              <a:t>digital images</a:t>
            </a:r>
            <a:r>
              <a:rPr lang="en-US" dirty="0"/>
              <a:t>, </a:t>
            </a:r>
            <a:r>
              <a:rPr lang="en-US" dirty="0">
                <a:hlinkClick r:id="rId9" tooltip="Video"/>
              </a:rPr>
              <a:t>video</a:t>
            </a:r>
            <a:r>
              <a:rPr lang="en-US" dirty="0"/>
              <a:t>, </a:t>
            </a:r>
            <a:r>
              <a:rPr lang="en-US" dirty="0">
                <a:hlinkClick r:id="rId10" tooltip="Web page"/>
              </a:rPr>
              <a:t>web pages</a:t>
            </a:r>
            <a:r>
              <a:rPr lang="en-US" dirty="0"/>
              <a:t>, weather data, restaurant menus, or text. </a:t>
            </a:r>
          </a:p>
          <a:p>
            <a:pPr hangingPunct="0"/>
            <a:endParaRPr lang="en-US" dirty="0"/>
          </a:p>
          <a:p>
            <a:pPr hangingPunct="0"/>
            <a:endParaRPr lang="en-US" dirty="0"/>
          </a:p>
          <a:p>
            <a:pPr hangingPunct="0"/>
            <a:endParaRPr lang="fr-CA" sz="1100" dirty="0">
              <a:solidFill>
                <a:srgbClr val="C00000"/>
              </a:solidFill>
            </a:endParaRPr>
          </a:p>
          <a:p>
            <a:pPr hangingPunct="0"/>
            <a:endParaRPr lang="fr-CA" sz="1100" dirty="0">
              <a:solidFill>
                <a:srgbClr val="C00000"/>
              </a:solidFill>
            </a:endParaRPr>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16</a:t>
            </a:fld>
            <a:endParaRPr lang="fr-CA"/>
          </a:p>
        </p:txBody>
      </p:sp>
    </p:spTree>
    <p:extLst>
      <p:ext uri="{BB962C8B-B14F-4D97-AF65-F5344CB8AC3E}">
        <p14:creationId xmlns:p14="http://schemas.microsoft.com/office/powerpoint/2010/main" val="4045990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sz="1100"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17</a:t>
            </a:fld>
            <a:endParaRPr lang="fr-CA"/>
          </a:p>
        </p:txBody>
      </p:sp>
    </p:spTree>
    <p:extLst>
      <p:ext uri="{BB962C8B-B14F-4D97-AF65-F5344CB8AC3E}">
        <p14:creationId xmlns:p14="http://schemas.microsoft.com/office/powerpoint/2010/main" val="3117634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sz="1100"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18</a:t>
            </a:fld>
            <a:endParaRPr lang="fr-CA"/>
          </a:p>
        </p:txBody>
      </p:sp>
    </p:spTree>
    <p:extLst>
      <p:ext uri="{BB962C8B-B14F-4D97-AF65-F5344CB8AC3E}">
        <p14:creationId xmlns:p14="http://schemas.microsoft.com/office/powerpoint/2010/main" val="326182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A2C1445C-16FB-45E1-B8E1-E86A831B2F83}" type="slidenum">
              <a:rPr lang="fr-CA" smtClean="0"/>
              <a:t>19</a:t>
            </a:fld>
            <a:endParaRPr lang="fr-CA"/>
          </a:p>
        </p:txBody>
      </p:sp>
    </p:spTree>
    <p:extLst>
      <p:ext uri="{BB962C8B-B14F-4D97-AF65-F5344CB8AC3E}">
        <p14:creationId xmlns:p14="http://schemas.microsoft.com/office/powerpoint/2010/main" val="223954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b="1" dirty="0"/>
          </a:p>
          <a:p>
            <a:endParaRPr lang="fr-CA" b="1" dirty="0"/>
          </a:p>
          <a:p>
            <a:endParaRPr lang="fr-CA" b="1"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a:t>
            </a:fld>
            <a:endParaRPr lang="fr-CA"/>
          </a:p>
        </p:txBody>
      </p:sp>
    </p:spTree>
    <p:extLst>
      <p:ext uri="{BB962C8B-B14F-4D97-AF65-F5344CB8AC3E}">
        <p14:creationId xmlns:p14="http://schemas.microsoft.com/office/powerpoint/2010/main" val="4211264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b="1" dirty="0"/>
          </a:p>
          <a:p>
            <a:endParaRPr lang="fr-CA" b="1" dirty="0"/>
          </a:p>
          <a:p>
            <a:endParaRPr lang="fr-CA" b="1"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20</a:t>
            </a:fld>
            <a:endParaRPr lang="fr-CA"/>
          </a:p>
        </p:txBody>
      </p:sp>
    </p:spTree>
    <p:extLst>
      <p:ext uri="{BB962C8B-B14F-4D97-AF65-F5344CB8AC3E}">
        <p14:creationId xmlns:p14="http://schemas.microsoft.com/office/powerpoint/2010/main" val="236752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21</a:t>
            </a:fld>
            <a:endParaRPr lang="fr-CA"/>
          </a:p>
        </p:txBody>
      </p:sp>
    </p:spTree>
    <p:extLst>
      <p:ext uri="{BB962C8B-B14F-4D97-AF65-F5344CB8AC3E}">
        <p14:creationId xmlns:p14="http://schemas.microsoft.com/office/powerpoint/2010/main" val="971556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860050"/>
            <a:endParaRPr lang="fr-CA" sz="1100" dirty="0"/>
          </a:p>
          <a:p>
            <a:pPr defTabSz="860050"/>
            <a:endParaRPr lang="fr-CA" sz="1100" dirty="0"/>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22</a:t>
            </a:fld>
            <a:endParaRPr lang="fr-CA"/>
          </a:p>
        </p:txBody>
      </p:sp>
    </p:spTree>
    <p:extLst>
      <p:ext uri="{BB962C8B-B14F-4D97-AF65-F5344CB8AC3E}">
        <p14:creationId xmlns:p14="http://schemas.microsoft.com/office/powerpoint/2010/main" val="345380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860050"/>
            <a:endParaRPr lang="fr-CA" sz="1100" dirty="0"/>
          </a:p>
          <a:p>
            <a:pPr defTabSz="860050"/>
            <a:endParaRPr lang="fr-CA" sz="1100" dirty="0"/>
          </a:p>
          <a:p>
            <a:endParaRPr lang="fr-CA"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23</a:t>
            </a:fld>
            <a:endParaRPr lang="fr-CA"/>
          </a:p>
        </p:txBody>
      </p:sp>
    </p:spTree>
    <p:extLst>
      <p:ext uri="{BB962C8B-B14F-4D97-AF65-F5344CB8AC3E}">
        <p14:creationId xmlns:p14="http://schemas.microsoft.com/office/powerpoint/2010/main" val="1879957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1564" indent="-285217" eaLnBrk="0" hangingPunct="0">
              <a:defRPr sz="2400">
                <a:solidFill>
                  <a:schemeClr val="tx1"/>
                </a:solidFill>
                <a:latin typeface="Times New Roman" pitchFamily="18" charset="0"/>
              </a:defRPr>
            </a:lvl2pPr>
            <a:lvl3pPr marL="1140868" indent="-228172" eaLnBrk="0" hangingPunct="0">
              <a:defRPr sz="2400">
                <a:solidFill>
                  <a:schemeClr val="tx1"/>
                </a:solidFill>
                <a:latin typeface="Times New Roman" pitchFamily="18" charset="0"/>
              </a:defRPr>
            </a:lvl3pPr>
            <a:lvl4pPr marL="1597216" indent="-228172" eaLnBrk="0" hangingPunct="0">
              <a:defRPr sz="2400">
                <a:solidFill>
                  <a:schemeClr val="tx1"/>
                </a:solidFill>
                <a:latin typeface="Times New Roman" pitchFamily="18" charset="0"/>
              </a:defRPr>
            </a:lvl4pPr>
            <a:lvl5pPr marL="2053563" indent="-228172" eaLnBrk="0" hangingPunct="0">
              <a:defRPr sz="2400">
                <a:solidFill>
                  <a:schemeClr val="tx1"/>
                </a:solidFill>
                <a:latin typeface="Times New Roman" pitchFamily="18" charset="0"/>
              </a:defRPr>
            </a:lvl5pPr>
            <a:lvl6pPr marL="2509911" indent="-228172" eaLnBrk="0" fontAlgn="base" hangingPunct="0">
              <a:spcBef>
                <a:spcPct val="0"/>
              </a:spcBef>
              <a:spcAft>
                <a:spcPct val="0"/>
              </a:spcAft>
              <a:defRPr sz="2400">
                <a:solidFill>
                  <a:schemeClr val="tx1"/>
                </a:solidFill>
                <a:latin typeface="Times New Roman" pitchFamily="18" charset="0"/>
              </a:defRPr>
            </a:lvl6pPr>
            <a:lvl7pPr marL="2966257" indent="-228172" eaLnBrk="0" fontAlgn="base" hangingPunct="0">
              <a:spcBef>
                <a:spcPct val="0"/>
              </a:spcBef>
              <a:spcAft>
                <a:spcPct val="0"/>
              </a:spcAft>
              <a:defRPr sz="2400">
                <a:solidFill>
                  <a:schemeClr val="tx1"/>
                </a:solidFill>
                <a:latin typeface="Times New Roman" pitchFamily="18" charset="0"/>
              </a:defRPr>
            </a:lvl7pPr>
            <a:lvl8pPr marL="3422605" indent="-228172" eaLnBrk="0" fontAlgn="base" hangingPunct="0">
              <a:spcBef>
                <a:spcPct val="0"/>
              </a:spcBef>
              <a:spcAft>
                <a:spcPct val="0"/>
              </a:spcAft>
              <a:defRPr sz="2400">
                <a:solidFill>
                  <a:schemeClr val="tx1"/>
                </a:solidFill>
                <a:latin typeface="Times New Roman" pitchFamily="18" charset="0"/>
              </a:defRPr>
            </a:lvl8pPr>
            <a:lvl9pPr marL="3878951" indent="-228172" eaLnBrk="0" fontAlgn="base" hangingPunct="0">
              <a:spcBef>
                <a:spcPct val="0"/>
              </a:spcBef>
              <a:spcAft>
                <a:spcPct val="0"/>
              </a:spcAft>
              <a:defRPr sz="2400">
                <a:solidFill>
                  <a:schemeClr val="tx1"/>
                </a:solidFill>
                <a:latin typeface="Times New Roman" pitchFamily="18" charset="0"/>
              </a:defRPr>
            </a:lvl9pPr>
          </a:lstStyle>
          <a:p>
            <a:fld id="{4A81B476-F589-42D0-9EE5-30D0E411A175}" type="slidenum">
              <a:rPr lang="fr-FR" sz="1200"/>
              <a:pPr/>
              <a:t>24</a:t>
            </a:fld>
            <a:endParaRPr lang="fr-FR"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t>
            </a:r>
            <a:endParaRPr lang="fr-CA"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25</a:t>
            </a:fld>
            <a:endParaRPr lang="fr-CA"/>
          </a:p>
        </p:txBody>
      </p:sp>
    </p:spTree>
    <p:extLst>
      <p:ext uri="{BB962C8B-B14F-4D97-AF65-F5344CB8AC3E}">
        <p14:creationId xmlns:p14="http://schemas.microsoft.com/office/powerpoint/2010/main" val="906039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br>
              <a:rPr lang="fr-CA" dirty="0"/>
            </a:br>
            <a:br>
              <a:rPr lang="fr-CA" dirty="0"/>
            </a:br>
            <a:br>
              <a:rPr lang="fr-CA" dirty="0"/>
            </a:br>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3</a:t>
            </a:fld>
            <a:endParaRPr lang="fr-CA"/>
          </a:p>
        </p:txBody>
      </p:sp>
    </p:spTree>
    <p:extLst>
      <p:ext uri="{BB962C8B-B14F-4D97-AF65-F5344CB8AC3E}">
        <p14:creationId xmlns:p14="http://schemas.microsoft.com/office/powerpoint/2010/main" val="4211264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60050">
              <a:defRPr/>
            </a:pPr>
            <a:endParaRPr lang="fr-CA" dirty="0"/>
          </a:p>
          <a:p>
            <a:pPr defTabSz="860050">
              <a:defRPr/>
            </a:pPr>
            <a:endParaRPr lang="fr-CA" dirty="0"/>
          </a:p>
          <a:p>
            <a:pPr defTabSz="860050">
              <a:defRPr/>
            </a:pPr>
            <a:endParaRPr lang="fr-CA" dirty="0"/>
          </a:p>
          <a:p>
            <a:pPr defTabSz="860050">
              <a:defRPr/>
            </a:pPr>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4</a:t>
            </a:fld>
            <a:endParaRPr lang="fr-CA"/>
          </a:p>
        </p:txBody>
      </p:sp>
    </p:spTree>
    <p:extLst>
      <p:ext uri="{BB962C8B-B14F-4D97-AF65-F5344CB8AC3E}">
        <p14:creationId xmlns:p14="http://schemas.microsoft.com/office/powerpoint/2010/main" val="2929615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b="1" dirty="0"/>
          </a:p>
          <a:p>
            <a:endParaRPr lang="fr-CA" b="1" dirty="0"/>
          </a:p>
          <a:p>
            <a:endParaRPr lang="fr-CA" b="1" dirty="0"/>
          </a:p>
          <a:p>
            <a:endParaRPr lang="fr-CA" dirty="0"/>
          </a:p>
        </p:txBody>
      </p:sp>
      <p:sp>
        <p:nvSpPr>
          <p:cNvPr id="4" name="Espace réservé du numéro de diapositive 3"/>
          <p:cNvSpPr>
            <a:spLocks noGrp="1"/>
          </p:cNvSpPr>
          <p:nvPr>
            <p:ph type="sldNum" sz="quarter" idx="10"/>
          </p:nvPr>
        </p:nvSpPr>
        <p:spPr/>
        <p:txBody>
          <a:bodyPr/>
          <a:lstStyle/>
          <a:p>
            <a:fld id="{A2C1445C-16FB-45E1-B8E1-E86A831B2F83}" type="slidenum">
              <a:rPr lang="fr-CA" smtClean="0"/>
              <a:t>5</a:t>
            </a:fld>
            <a:endParaRPr lang="fr-CA"/>
          </a:p>
        </p:txBody>
      </p:sp>
    </p:spTree>
    <p:extLst>
      <p:ext uri="{BB962C8B-B14F-4D97-AF65-F5344CB8AC3E}">
        <p14:creationId xmlns:p14="http://schemas.microsoft.com/office/powerpoint/2010/main" val="3055468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ltLang="fr-FR" dirty="0"/>
          </a:p>
        </p:txBody>
      </p:sp>
    </p:spTree>
    <p:extLst>
      <p:ext uri="{BB962C8B-B14F-4D97-AF65-F5344CB8AC3E}">
        <p14:creationId xmlns:p14="http://schemas.microsoft.com/office/powerpoint/2010/main" val="26143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fr-FR" b="1"/>
              <a:t>Examples</a:t>
            </a:r>
          </a:p>
          <a:p>
            <a:pPr marL="698791" lvl="1" indent="-268765"/>
            <a:r>
              <a:rPr lang="en-GB" altLang="fr-FR"/>
              <a:t>Individuals, families, enterprises, countries, and economies. </a:t>
            </a:r>
          </a:p>
          <a:p>
            <a:endParaRPr lang="fr-CA" altLang="fr-FR"/>
          </a:p>
        </p:txBody>
      </p:sp>
    </p:spTree>
    <p:extLst>
      <p:ext uri="{BB962C8B-B14F-4D97-AF65-F5344CB8AC3E}">
        <p14:creationId xmlns:p14="http://schemas.microsoft.com/office/powerpoint/2010/main" val="2122608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ltLang="fr-FR" dirty="0"/>
          </a:p>
        </p:txBody>
      </p:sp>
    </p:spTree>
    <p:extLst>
      <p:ext uri="{BB962C8B-B14F-4D97-AF65-F5344CB8AC3E}">
        <p14:creationId xmlns:p14="http://schemas.microsoft.com/office/powerpoint/2010/main" val="919641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860050">
              <a:defRPr/>
            </a:pPr>
            <a:r>
              <a:rPr lang="en-US" sz="1100" b="0" dirty="0"/>
              <a:t> Smart services are services that are capable of actively adapting and responding based on the circumstance of interests. A smart service, as is evident from its name, is a context-aware connected service (</a:t>
            </a:r>
            <a:r>
              <a:rPr lang="en-US" sz="1100" b="0" dirty="0" err="1"/>
              <a:t>Geum</a:t>
            </a:r>
            <a:r>
              <a:rPr lang="en-US" sz="1100" b="0" dirty="0"/>
              <a:t> et al., 2016).</a:t>
            </a:r>
            <a:endParaRPr lang="fr-CA" sz="1100" b="0" dirty="0"/>
          </a:p>
          <a:p>
            <a:r>
              <a:rPr lang="en-US" sz="1100" dirty="0"/>
              <a:t>A smart service system is a service system, which is “capable of learning, dynamic adaptation, and decision-making based upon data received, transmitted, and/or processed to improve its response to a future situation” (Medina-Borja, 2015).</a:t>
            </a:r>
            <a:endParaRPr lang="fr-CA" dirty="0"/>
          </a:p>
          <a:p>
            <a:endParaRPr lang="fr-CA" dirty="0"/>
          </a:p>
          <a:p>
            <a:endParaRPr lang="fr-CA" dirty="0"/>
          </a:p>
        </p:txBody>
      </p:sp>
    </p:spTree>
    <p:extLst>
      <p:ext uri="{BB962C8B-B14F-4D97-AF65-F5344CB8AC3E}">
        <p14:creationId xmlns:p14="http://schemas.microsoft.com/office/powerpoint/2010/main" val="4037057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707904" y="1556792"/>
            <a:ext cx="5184576" cy="1440160"/>
          </a:xfrm>
        </p:spPr>
        <p:txBody>
          <a:bodyPr/>
          <a:lstStyle>
            <a:lvl1pPr>
              <a:defRPr sz="2800" b="0">
                <a:solidFill>
                  <a:schemeClr val="tx1">
                    <a:lumMod val="75000"/>
                    <a:lumOff val="25000"/>
                  </a:schemeClr>
                </a:solidFill>
              </a:defRPr>
            </a:lvl1pPr>
          </a:lstStyle>
          <a:p>
            <a:pPr lvl="0"/>
            <a:r>
              <a:rPr lang="fr-FR" noProof="0"/>
              <a:t>Modifiez le style du titre</a:t>
            </a:r>
            <a:endParaRPr lang="fr-CA" noProof="0" dirty="0"/>
          </a:p>
        </p:txBody>
      </p:sp>
      <p:sp>
        <p:nvSpPr>
          <p:cNvPr id="3075" name="Rectangle 3"/>
          <p:cNvSpPr>
            <a:spLocks noGrp="1" noChangeArrowheads="1"/>
          </p:cNvSpPr>
          <p:nvPr>
            <p:ph type="subTitle" idx="1"/>
          </p:nvPr>
        </p:nvSpPr>
        <p:spPr>
          <a:xfrm>
            <a:off x="3708028" y="2996952"/>
            <a:ext cx="4824412" cy="1055688"/>
          </a:xfrm>
        </p:spPr>
        <p:txBody>
          <a:bodyPr/>
          <a:lstStyle>
            <a:lvl1pPr marL="0" indent="0">
              <a:buFontTx/>
              <a:buNone/>
              <a:defRPr sz="1600">
                <a:solidFill>
                  <a:schemeClr val="bg1">
                    <a:lumMod val="50000"/>
                  </a:schemeClr>
                </a:solidFill>
              </a:defRPr>
            </a:lvl1pPr>
          </a:lstStyle>
          <a:p>
            <a:pPr lvl="0"/>
            <a:r>
              <a:rPr lang="fr-FR" noProof="0"/>
              <a:t>Modifiez le style des sous-titres du masque</a:t>
            </a:r>
            <a:endParaRPr lang="fr-CA" noProof="0" dirty="0"/>
          </a:p>
        </p:txBody>
      </p:sp>
      <p:sp>
        <p:nvSpPr>
          <p:cNvPr id="3076" name="Rectangle 4"/>
          <p:cNvSpPr>
            <a:spLocks noGrp="1" noChangeArrowheads="1"/>
          </p:cNvSpPr>
          <p:nvPr>
            <p:ph type="dt" sz="half" idx="2"/>
          </p:nvPr>
        </p:nvSpPr>
        <p:spPr/>
        <p:txBody>
          <a:bodyPr/>
          <a:lstStyle>
            <a:lvl1pPr>
              <a:defRPr/>
            </a:lvl1pPr>
          </a:lstStyle>
          <a:p>
            <a:endParaRPr lang="fr-CA"/>
          </a:p>
        </p:txBody>
      </p:sp>
      <p:sp>
        <p:nvSpPr>
          <p:cNvPr id="3077" name="Rectangle 5"/>
          <p:cNvSpPr>
            <a:spLocks noGrp="1" noChangeArrowheads="1"/>
          </p:cNvSpPr>
          <p:nvPr>
            <p:ph type="ftr" sz="quarter" idx="3"/>
          </p:nvPr>
        </p:nvSpPr>
        <p:spPr/>
        <p:txBody>
          <a:bodyPr/>
          <a:lstStyle>
            <a:lvl1pPr>
              <a:defRPr/>
            </a:lvl1pPr>
          </a:lstStyle>
          <a:p>
            <a:r>
              <a:rPr lang="fr-CA"/>
              <a:t>Rencontre avec CRIM - Janvier 2013</a:t>
            </a:r>
          </a:p>
        </p:txBody>
      </p:sp>
      <p:sp>
        <p:nvSpPr>
          <p:cNvPr id="3078" name="Rectangle 6"/>
          <p:cNvSpPr>
            <a:spLocks noGrp="1" noChangeArrowheads="1"/>
          </p:cNvSpPr>
          <p:nvPr>
            <p:ph type="sldNum" sz="quarter" idx="4"/>
          </p:nvPr>
        </p:nvSpPr>
        <p:spPr/>
        <p:txBody>
          <a:bodyPr/>
          <a:lstStyle>
            <a:lvl1pPr>
              <a:defRPr/>
            </a:lvl1pPr>
          </a:lstStyle>
          <a:p>
            <a:fld id="{24C65AC3-BEA3-4506-BE0D-3D4019E85E88}" type="slidenum">
              <a:rPr lang="fr-CA"/>
              <a:pPr/>
              <a:t>‹N°›</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lvl1pPr>
              <a:defRPr/>
            </a:lvl1pPr>
          </a:lstStyle>
          <a:p>
            <a:endParaRPr lang="fr-CA"/>
          </a:p>
        </p:txBody>
      </p:sp>
      <p:sp>
        <p:nvSpPr>
          <p:cNvPr id="5" name="Espace réservé du pied de page 4"/>
          <p:cNvSpPr>
            <a:spLocks noGrp="1"/>
          </p:cNvSpPr>
          <p:nvPr>
            <p:ph type="ftr" sz="quarter" idx="11"/>
          </p:nvPr>
        </p:nvSpPr>
        <p:spPr/>
        <p:txBody>
          <a:bodyPr/>
          <a:lstStyle>
            <a:lvl1pPr>
              <a:defRPr/>
            </a:lvl1pPr>
          </a:lstStyle>
          <a:p>
            <a:r>
              <a:rPr lang="fr-CA"/>
              <a:t>Rencontre avec CRIM - Janvier 2013</a:t>
            </a:r>
          </a:p>
        </p:txBody>
      </p:sp>
      <p:sp>
        <p:nvSpPr>
          <p:cNvPr id="6" name="Espace réservé du numéro de diapositive 5"/>
          <p:cNvSpPr>
            <a:spLocks noGrp="1"/>
          </p:cNvSpPr>
          <p:nvPr>
            <p:ph type="sldNum" sz="quarter" idx="12"/>
          </p:nvPr>
        </p:nvSpPr>
        <p:spPr/>
        <p:txBody>
          <a:bodyPr/>
          <a:lstStyle>
            <a:lvl1pPr>
              <a:defRPr/>
            </a:lvl1pPr>
          </a:lstStyle>
          <a:p>
            <a:fld id="{38B68D86-EA80-4D2D-8954-6EA03F050AA2}" type="slidenum">
              <a:rPr lang="fr-CA"/>
              <a:pPr/>
              <a:t>‹N°›</a:t>
            </a:fld>
            <a:endParaRPr lang="fr-CA"/>
          </a:p>
        </p:txBody>
      </p:sp>
    </p:spTree>
    <p:extLst>
      <p:ext uri="{BB962C8B-B14F-4D97-AF65-F5344CB8AC3E}">
        <p14:creationId xmlns:p14="http://schemas.microsoft.com/office/powerpoint/2010/main" val="290055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318250" y="333375"/>
            <a:ext cx="1998663" cy="5183188"/>
          </a:xfrm>
        </p:spPr>
        <p:txBody>
          <a:bodyPr vert="eaVert"/>
          <a:lstStyle/>
          <a:p>
            <a:r>
              <a:rPr lang="fr-FR"/>
              <a:t>Modifiez le style du titre</a:t>
            </a:r>
            <a:endParaRPr lang="fr-CA"/>
          </a:p>
        </p:txBody>
      </p:sp>
      <p:sp>
        <p:nvSpPr>
          <p:cNvPr id="3" name="Espace réservé du texte vertical 2"/>
          <p:cNvSpPr>
            <a:spLocks noGrp="1"/>
          </p:cNvSpPr>
          <p:nvPr>
            <p:ph type="body" orient="vert" idx="1"/>
          </p:nvPr>
        </p:nvSpPr>
        <p:spPr>
          <a:xfrm>
            <a:off x="322263" y="333375"/>
            <a:ext cx="5843587" cy="518318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p:cNvSpPr>
            <a:spLocks noGrp="1"/>
          </p:cNvSpPr>
          <p:nvPr>
            <p:ph type="dt" sz="half" idx="10"/>
          </p:nvPr>
        </p:nvSpPr>
        <p:spPr/>
        <p:txBody>
          <a:bodyPr/>
          <a:lstStyle>
            <a:lvl1pPr>
              <a:defRPr/>
            </a:lvl1pPr>
          </a:lstStyle>
          <a:p>
            <a:endParaRPr lang="fr-CA"/>
          </a:p>
        </p:txBody>
      </p:sp>
      <p:sp>
        <p:nvSpPr>
          <p:cNvPr id="5" name="Espace réservé du pied de page 4"/>
          <p:cNvSpPr>
            <a:spLocks noGrp="1"/>
          </p:cNvSpPr>
          <p:nvPr>
            <p:ph type="ftr" sz="quarter" idx="11"/>
          </p:nvPr>
        </p:nvSpPr>
        <p:spPr/>
        <p:txBody>
          <a:bodyPr/>
          <a:lstStyle>
            <a:lvl1pPr>
              <a:defRPr/>
            </a:lvl1pPr>
          </a:lstStyle>
          <a:p>
            <a:r>
              <a:rPr lang="fr-CA"/>
              <a:t>Rencontre avec CRIM - Janvier 2013</a:t>
            </a:r>
          </a:p>
        </p:txBody>
      </p:sp>
      <p:sp>
        <p:nvSpPr>
          <p:cNvPr id="6" name="Espace réservé du numéro de diapositive 5"/>
          <p:cNvSpPr>
            <a:spLocks noGrp="1"/>
          </p:cNvSpPr>
          <p:nvPr>
            <p:ph type="sldNum" sz="quarter" idx="12"/>
          </p:nvPr>
        </p:nvSpPr>
        <p:spPr/>
        <p:txBody>
          <a:bodyPr/>
          <a:lstStyle>
            <a:lvl1pPr>
              <a:defRPr/>
            </a:lvl1pPr>
          </a:lstStyle>
          <a:p>
            <a:fld id="{45B44B8C-ADAD-4E92-AEA5-2E6214293796}" type="slidenum">
              <a:rPr lang="fr-CA"/>
              <a:pPr/>
              <a:t>‹N°›</a:t>
            </a:fld>
            <a:endParaRPr lang="fr-CA"/>
          </a:p>
        </p:txBody>
      </p:sp>
    </p:spTree>
    <p:extLst>
      <p:ext uri="{BB962C8B-B14F-4D97-AF65-F5344CB8AC3E}">
        <p14:creationId xmlns:p14="http://schemas.microsoft.com/office/powerpoint/2010/main" val="376768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lvl1pPr eaLnBrk="0" hangingPunct="0">
              <a:defRPr sz="2400">
                <a:solidFill>
                  <a:schemeClr val="tx1"/>
                </a:solidFill>
                <a:latin typeface="Arial" charset="0"/>
                <a:ea typeface="ＭＳ Ｐゴシック" pitchFamily="-111" charset="-128"/>
              </a:defRPr>
            </a:lvl1pPr>
            <a:lvl2pPr marL="37931725" indent="-37474525" eaLnBrk="0" hangingPunct="0">
              <a:defRPr sz="2400">
                <a:solidFill>
                  <a:schemeClr val="tx1"/>
                </a:solidFill>
                <a:latin typeface="Arial" charset="0"/>
                <a:ea typeface="ＭＳ Ｐゴシック" pitchFamily="-111" charset="-128"/>
              </a:defRPr>
            </a:lvl2pPr>
            <a:lvl3pPr eaLnBrk="0" hangingPunct="0">
              <a:defRPr sz="2400">
                <a:solidFill>
                  <a:schemeClr val="tx1"/>
                </a:solidFill>
                <a:latin typeface="Arial" charset="0"/>
                <a:ea typeface="ＭＳ Ｐゴシック" pitchFamily="-111" charset="-128"/>
              </a:defRPr>
            </a:lvl3pPr>
            <a:lvl4pPr eaLnBrk="0" hangingPunct="0">
              <a:defRPr sz="2400">
                <a:solidFill>
                  <a:schemeClr val="tx1"/>
                </a:solidFill>
                <a:latin typeface="Arial" charset="0"/>
                <a:ea typeface="ＭＳ Ｐゴシック" pitchFamily="-111" charset="-128"/>
              </a:defRPr>
            </a:lvl4pPr>
            <a:lvl5pPr eaLnBrk="0" hangingPunct="0">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fr-FR" b="1">
                <a:solidFill>
                  <a:srgbClr val="9F0F10"/>
                </a:solidFill>
                <a:effectLst>
                  <a:outerShdw blurRad="38100" dist="38100" dir="2700000" algn="tl">
                    <a:srgbClr val="C0C0C0"/>
                  </a:outerShdw>
                </a:effectLst>
                <a:latin typeface="Cambria" pitchFamily="-111" charset="0"/>
              </a:rPr>
              <a:t>Management Information Systems</a:t>
            </a:r>
            <a:endParaRPr lang="en-US" altLang="fr-FR" sz="1800" b="1">
              <a:solidFill>
                <a:srgbClr val="9F0F10"/>
              </a:solidFill>
              <a:effectLst>
                <a:outerShdw blurRad="38100" dist="38100" dir="2700000" algn="tl">
                  <a:srgbClr val="C0C0C0"/>
                </a:outerShdw>
              </a:effectLst>
              <a:latin typeface="Cambria" pitchFamily="-111" charset="0"/>
            </a:endParaRPr>
          </a:p>
        </p:txBody>
      </p:sp>
      <p:sp>
        <p:nvSpPr>
          <p:cNvPr id="3" name="Content Placeholder 2"/>
          <p:cNvSpPr>
            <a:spLocks noGrp="1"/>
          </p:cNvSpPr>
          <p:nvPr>
            <p:ph idx="1"/>
          </p:nvPr>
        </p:nvSpPr>
        <p:spPr>
          <a:xfrm>
            <a:off x="457200" y="1828800"/>
            <a:ext cx="8229600" cy="4495800"/>
          </a:xfrm>
        </p:spPr>
        <p:txBody>
          <a:bodyPr/>
          <a:lstStyle>
            <a:lvl1pPr>
              <a:lnSpc>
                <a:spcPct val="90000"/>
              </a:lnSpc>
              <a:spcBef>
                <a:spcPts val="800"/>
              </a:spcBef>
              <a:spcAft>
                <a:spcPts val="800"/>
              </a:spcAft>
              <a:defRPr sz="28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2"/>
          </p:nvPr>
        </p:nvSpPr>
        <p:spPr>
          <a:xfrm>
            <a:off x="0" y="1066800"/>
            <a:ext cx="9144000"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8" name="Title 1"/>
          <p:cNvSpPr>
            <a:spLocks noGrp="1"/>
          </p:cNvSpPr>
          <p:nvPr>
            <p:ph type="title"/>
          </p:nvPr>
        </p:nvSpPr>
        <p:spPr>
          <a:xfrm>
            <a:off x="0" y="457200"/>
            <a:ext cx="91440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6" name="Footer Placeholder 4"/>
          <p:cNvSpPr>
            <a:spLocks noGrp="1"/>
          </p:cNvSpPr>
          <p:nvPr>
            <p:ph type="ftr" sz="quarter" idx="13"/>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b="1">
                <a:solidFill>
                  <a:schemeClr val="bg1"/>
                </a:solidFill>
                <a:latin typeface="Arial" charset="0"/>
                <a:ea typeface="ＭＳ Ｐゴシック" pitchFamily="-111" charset="-128"/>
                <a:cs typeface="+mn-cs"/>
              </a:defRPr>
            </a:lvl1pPr>
          </a:lstStyle>
          <a:p>
            <a:pPr>
              <a:defRPr/>
            </a:pPr>
            <a:r>
              <a:rPr lang="en-US" altLang="fr-FR"/>
              <a:t>©  Prentice Hall 2011</a:t>
            </a:r>
          </a:p>
        </p:txBody>
      </p:sp>
      <p:sp>
        <p:nvSpPr>
          <p:cNvPr id="7" name="Slide Number Placeholder 5"/>
          <p:cNvSpPr>
            <a:spLocks noGrp="1"/>
          </p:cNvSpPr>
          <p:nvPr>
            <p:ph type="sldNum" sz="quarter" idx="14"/>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400" b="1" smtClean="0">
                <a:solidFill>
                  <a:schemeClr val="bg1"/>
                </a:solidFill>
              </a:defRPr>
            </a:lvl1pPr>
          </a:lstStyle>
          <a:p>
            <a:pPr>
              <a:defRPr/>
            </a:pPr>
            <a:fld id="{8CE6EF05-E74E-4299-AA88-1E836603A970}" type="slidenum">
              <a:rPr lang="en-US" altLang="fr-FR"/>
              <a:pPr>
                <a:defRPr/>
              </a:pPr>
              <a:t>‹N°›</a:t>
            </a:fld>
            <a:endParaRPr lang="en-US" altLang="fr-FR"/>
          </a:p>
        </p:txBody>
      </p:sp>
    </p:spTree>
    <p:extLst>
      <p:ext uri="{BB962C8B-B14F-4D97-AF65-F5344CB8AC3E}">
        <p14:creationId xmlns:p14="http://schemas.microsoft.com/office/powerpoint/2010/main" val="3397473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with Bottom Caption">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0"/>
            <a:ext cx="9144000" cy="523875"/>
          </a:xfrm>
          <a:prstGeom prst="rect">
            <a:avLst/>
          </a:prstGeom>
          <a:noFill/>
          <a:ln w="12700">
            <a:noFill/>
            <a:miter lim="800000"/>
            <a:headEnd/>
            <a:tailEnd/>
          </a:ln>
          <a:effectLst/>
        </p:spPr>
        <p:txBody>
          <a:bodyPr lIns="90488" tIns="44450" rIns="90488" bIns="44450" anchor="ctr"/>
          <a:lstStyle>
            <a:lvl1pPr eaLnBrk="0" hangingPunct="0">
              <a:defRPr sz="2400">
                <a:solidFill>
                  <a:schemeClr val="tx1"/>
                </a:solidFill>
                <a:latin typeface="Arial" charset="0"/>
                <a:ea typeface="ＭＳ Ｐゴシック" pitchFamily="-111" charset="-128"/>
              </a:defRPr>
            </a:lvl1pPr>
            <a:lvl2pPr marL="37931725" indent="-37474525" eaLnBrk="0" hangingPunct="0">
              <a:defRPr sz="2400">
                <a:solidFill>
                  <a:schemeClr val="tx1"/>
                </a:solidFill>
                <a:latin typeface="Arial" charset="0"/>
                <a:ea typeface="ＭＳ Ｐゴシック" pitchFamily="-111" charset="-128"/>
              </a:defRPr>
            </a:lvl2pPr>
            <a:lvl3pPr eaLnBrk="0" hangingPunct="0">
              <a:defRPr sz="2400">
                <a:solidFill>
                  <a:schemeClr val="tx1"/>
                </a:solidFill>
                <a:latin typeface="Arial" charset="0"/>
                <a:ea typeface="ＭＳ Ｐゴシック" pitchFamily="-111" charset="-128"/>
              </a:defRPr>
            </a:lvl3pPr>
            <a:lvl4pPr eaLnBrk="0" hangingPunct="0">
              <a:defRPr sz="2400">
                <a:solidFill>
                  <a:schemeClr val="tx1"/>
                </a:solidFill>
                <a:latin typeface="Arial" charset="0"/>
                <a:ea typeface="ＭＳ Ｐゴシック" pitchFamily="-111" charset="-128"/>
              </a:defRPr>
            </a:lvl4pPr>
            <a:lvl5pPr eaLnBrk="0" hangingPunct="0">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fr-FR" b="1">
                <a:solidFill>
                  <a:srgbClr val="9F0F10"/>
                </a:solidFill>
                <a:effectLst>
                  <a:outerShdw blurRad="38100" dist="38100" dir="2700000" algn="tl">
                    <a:srgbClr val="C0C0C0"/>
                  </a:outerShdw>
                </a:effectLst>
                <a:latin typeface="Cambria" pitchFamily="-111" charset="0"/>
              </a:rPr>
              <a:t>Management Information Systems</a:t>
            </a:r>
            <a:endParaRPr lang="en-US" altLang="fr-FR" sz="1800" b="1">
              <a:solidFill>
                <a:srgbClr val="9F0F10"/>
              </a:solidFill>
              <a:effectLst>
                <a:outerShdw blurRad="38100" dist="38100" dir="2700000" algn="tl">
                  <a:srgbClr val="C0C0C0"/>
                </a:outerShdw>
              </a:effectLst>
              <a:latin typeface="Cambria" pitchFamily="-111" charset="0"/>
            </a:endParaRPr>
          </a:p>
        </p:txBody>
      </p:sp>
      <p:sp>
        <p:nvSpPr>
          <p:cNvPr id="12" name="Text Placeholder 11"/>
          <p:cNvSpPr>
            <a:spLocks noGrp="1"/>
          </p:cNvSpPr>
          <p:nvPr>
            <p:ph type="body" sz="quarter" idx="12"/>
          </p:nvPr>
        </p:nvSpPr>
        <p:spPr>
          <a:xfrm>
            <a:off x="0" y="1066800"/>
            <a:ext cx="9144000" cy="381000"/>
          </a:xfrm>
        </p:spPr>
        <p:txBody>
          <a:bodyPr/>
          <a:lstStyle>
            <a:lvl1pPr algn="ctr">
              <a:buNone/>
              <a:defRPr sz="2000" b="1">
                <a:solidFill>
                  <a:srgbClr val="9F0F10"/>
                </a:solidFill>
                <a:effectLst/>
                <a:latin typeface="Cambria" pitchFamily="18"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dirty="0"/>
              <a:t>Click to edit Master text styles</a:t>
            </a:r>
          </a:p>
        </p:txBody>
      </p:sp>
      <p:sp>
        <p:nvSpPr>
          <p:cNvPr id="9" name="Picture Placeholder 8"/>
          <p:cNvSpPr>
            <a:spLocks noGrp="1"/>
          </p:cNvSpPr>
          <p:nvPr>
            <p:ph type="pic" sz="quarter" idx="15"/>
          </p:nvPr>
        </p:nvSpPr>
        <p:spPr>
          <a:xfrm>
            <a:off x="381000" y="2209800"/>
            <a:ext cx="8382000" cy="3211794"/>
          </a:xfrm>
          <a:ln w="19050">
            <a:solidFill>
              <a:schemeClr val="accent4"/>
            </a:solidFill>
          </a:ln>
        </p:spPr>
        <p:txBody>
          <a:bodyPr/>
          <a:lstStyle/>
          <a:p>
            <a:pPr lvl="0"/>
            <a:endParaRPr lang="en-US" noProof="0" dirty="0"/>
          </a:p>
        </p:txBody>
      </p:sp>
      <p:sp>
        <p:nvSpPr>
          <p:cNvPr id="11" name="Text Placeholder 10"/>
          <p:cNvSpPr>
            <a:spLocks noGrp="1"/>
          </p:cNvSpPr>
          <p:nvPr>
            <p:ph type="body" sz="quarter" idx="16"/>
          </p:nvPr>
        </p:nvSpPr>
        <p:spPr>
          <a:xfrm>
            <a:off x="0" y="1600200"/>
            <a:ext cx="9144000" cy="381000"/>
          </a:xfrm>
        </p:spPr>
        <p:txBody>
          <a:bodyPr/>
          <a:lstStyle>
            <a:lvl1pPr marL="0" indent="0" algn="ctr">
              <a:spcBef>
                <a:spcPts val="0"/>
              </a:spcBef>
              <a:buFont typeface="Arial" pitchFamily="34" charset="0"/>
              <a:buNone/>
              <a:defRPr sz="1800" b="1"/>
            </a:lvl1pPr>
            <a:lvl2pPr>
              <a:defRPr sz="1600"/>
            </a:lvl2pPr>
            <a:lvl3pPr>
              <a:defRPr sz="1400"/>
            </a:lvl3pPr>
            <a:lvl4pPr>
              <a:defRPr sz="1200"/>
            </a:lvl4pPr>
            <a:lvl5pPr>
              <a:defRPr sz="1200"/>
            </a:lvl5pPr>
          </a:lstStyle>
          <a:p>
            <a:pPr lvl="0"/>
            <a:r>
              <a:rPr lang="en-US" dirty="0"/>
              <a:t>Click to edit Master text styles</a:t>
            </a:r>
          </a:p>
        </p:txBody>
      </p:sp>
      <p:sp>
        <p:nvSpPr>
          <p:cNvPr id="13" name="Text Placeholder 10"/>
          <p:cNvSpPr>
            <a:spLocks noGrp="1"/>
          </p:cNvSpPr>
          <p:nvPr>
            <p:ph type="body" sz="quarter" idx="17"/>
          </p:nvPr>
        </p:nvSpPr>
        <p:spPr>
          <a:xfrm>
            <a:off x="1828800" y="5791200"/>
            <a:ext cx="6858000" cy="457200"/>
          </a:xfrm>
        </p:spPr>
        <p:txBody>
          <a:bodyPr/>
          <a:lstStyle>
            <a:lvl1pPr marL="0" indent="0" algn="l">
              <a:buFont typeface="Arial" pitchFamily="34" charset="0"/>
              <a:buNone/>
              <a:defRPr sz="1200" b="0"/>
            </a:lvl1pPr>
            <a:lvl2pPr>
              <a:defRPr sz="1600"/>
            </a:lvl2pPr>
            <a:lvl3pPr>
              <a:defRPr sz="1400"/>
            </a:lvl3pPr>
            <a:lvl4pPr>
              <a:defRPr sz="1200"/>
            </a:lvl4pPr>
            <a:lvl5pPr>
              <a:defRPr sz="1200"/>
            </a:lvl5pPr>
          </a:lstStyle>
          <a:p>
            <a:pPr lvl="0"/>
            <a:r>
              <a:rPr lang="en-US" dirty="0"/>
              <a:t>Click to edit Master text styles</a:t>
            </a:r>
          </a:p>
        </p:txBody>
      </p:sp>
      <p:sp>
        <p:nvSpPr>
          <p:cNvPr id="14" name="Text Placeholder 10"/>
          <p:cNvSpPr>
            <a:spLocks noGrp="1"/>
          </p:cNvSpPr>
          <p:nvPr>
            <p:ph type="body" sz="quarter" idx="18"/>
          </p:nvPr>
        </p:nvSpPr>
        <p:spPr>
          <a:xfrm>
            <a:off x="533400" y="5791200"/>
            <a:ext cx="914400" cy="228600"/>
          </a:xfrm>
        </p:spPr>
        <p:txBody>
          <a:bodyPr/>
          <a:lstStyle>
            <a:lvl1pPr marL="0" indent="0" algn="l">
              <a:buFont typeface="Arial" pitchFamily="34" charset="0"/>
              <a:buNone/>
              <a:defRPr sz="1200" b="1" baseline="0"/>
            </a:lvl1pPr>
            <a:lvl2pPr>
              <a:defRPr sz="1600"/>
            </a:lvl2pPr>
            <a:lvl3pPr>
              <a:defRPr sz="1400"/>
            </a:lvl3pPr>
            <a:lvl4pPr>
              <a:defRPr sz="1200"/>
            </a:lvl4pPr>
            <a:lvl5pPr>
              <a:defRPr sz="1200"/>
            </a:lvl5pPr>
          </a:lstStyle>
          <a:p>
            <a:pPr lvl="0"/>
            <a:r>
              <a:rPr lang="en-US" dirty="0"/>
              <a:t>Click to edit Master text styles</a:t>
            </a:r>
          </a:p>
        </p:txBody>
      </p:sp>
      <p:sp>
        <p:nvSpPr>
          <p:cNvPr id="18" name="Title 1"/>
          <p:cNvSpPr>
            <a:spLocks noGrp="1"/>
          </p:cNvSpPr>
          <p:nvPr>
            <p:ph type="title"/>
          </p:nvPr>
        </p:nvSpPr>
        <p:spPr>
          <a:xfrm>
            <a:off x="0" y="457200"/>
            <a:ext cx="9144000" cy="533400"/>
          </a:xfrm>
        </p:spPr>
        <p:txBody>
          <a:bodyPr anchor="t"/>
          <a:lstStyle>
            <a:lvl1pPr>
              <a:lnSpc>
                <a:spcPts val="2000"/>
              </a:lnSpc>
              <a:defRPr sz="1800" b="1">
                <a:solidFill>
                  <a:schemeClr val="accent5">
                    <a:lumMod val="75000"/>
                  </a:schemeClr>
                </a:solidFill>
                <a:latin typeface="+mn-lt"/>
              </a:defRPr>
            </a:lvl1pPr>
          </a:lstStyle>
          <a:p>
            <a:r>
              <a:rPr lang="en-US" dirty="0"/>
              <a:t>Click to edit Master title style</a:t>
            </a:r>
          </a:p>
        </p:txBody>
      </p:sp>
      <p:sp>
        <p:nvSpPr>
          <p:cNvPr id="10" name="Footer Placeholder 4"/>
          <p:cNvSpPr>
            <a:spLocks noGrp="1"/>
          </p:cNvSpPr>
          <p:nvPr>
            <p:ph type="ftr" sz="quarter" idx="19"/>
          </p:nvPr>
        </p:nvSpPr>
        <p:spPr>
          <a:xfrm>
            <a:off x="5791200" y="6569075"/>
            <a:ext cx="2895600" cy="2889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b="1">
                <a:solidFill>
                  <a:schemeClr val="bg1"/>
                </a:solidFill>
                <a:latin typeface="Arial" charset="0"/>
                <a:ea typeface="ＭＳ Ｐゴシック" pitchFamily="-111" charset="-128"/>
                <a:cs typeface="+mn-cs"/>
              </a:defRPr>
            </a:lvl1pPr>
          </a:lstStyle>
          <a:p>
            <a:pPr>
              <a:defRPr/>
            </a:pPr>
            <a:r>
              <a:rPr lang="en-US" altLang="fr-FR"/>
              <a:t>©  Prentice Hall 2011</a:t>
            </a:r>
          </a:p>
        </p:txBody>
      </p:sp>
      <p:sp>
        <p:nvSpPr>
          <p:cNvPr id="15" name="Slide Number Placeholder 5"/>
          <p:cNvSpPr>
            <a:spLocks noGrp="1"/>
          </p:cNvSpPr>
          <p:nvPr>
            <p:ph type="sldNum" sz="quarter" idx="20"/>
          </p:nvPr>
        </p:nvSpPr>
        <p:spPr>
          <a:xfrm>
            <a:off x="457200" y="6569075"/>
            <a:ext cx="2133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400" b="1" smtClean="0">
                <a:solidFill>
                  <a:schemeClr val="bg1"/>
                </a:solidFill>
              </a:defRPr>
            </a:lvl1pPr>
          </a:lstStyle>
          <a:p>
            <a:pPr>
              <a:defRPr/>
            </a:pPr>
            <a:fld id="{D526F2B1-0F88-4050-9B80-30EA0FD4CFFE}" type="slidenum">
              <a:rPr lang="en-US" altLang="fr-FR"/>
              <a:pPr>
                <a:defRPr/>
              </a:pPr>
              <a:t>‹N°›</a:t>
            </a:fld>
            <a:endParaRPr lang="en-US" altLang="fr-FR"/>
          </a:p>
        </p:txBody>
      </p:sp>
    </p:spTree>
    <p:extLst>
      <p:ext uri="{BB962C8B-B14F-4D97-AF65-F5344CB8AC3E}">
        <p14:creationId xmlns:p14="http://schemas.microsoft.com/office/powerpoint/2010/main" val="233342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1"/>
            </a:lvl1pPr>
          </a:lstStyle>
          <a:p>
            <a:r>
              <a:rPr lang="fr-FR"/>
              <a:t>Modifiez le style du titre</a:t>
            </a:r>
            <a:endParaRPr lang="fr-CA" dirty="0"/>
          </a:p>
        </p:txBody>
      </p:sp>
      <p:sp>
        <p:nvSpPr>
          <p:cNvPr id="3" name="Espace réservé du contenu 2"/>
          <p:cNvSpPr>
            <a:spLocks noGrp="1"/>
          </p:cNvSpPr>
          <p:nvPr>
            <p:ph idx="1"/>
          </p:nvPr>
        </p:nvSpPr>
        <p:spPr>
          <a:xfrm>
            <a:off x="323528" y="1628800"/>
            <a:ext cx="7992888" cy="31972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dirty="0"/>
          </a:p>
        </p:txBody>
      </p:sp>
      <p:sp>
        <p:nvSpPr>
          <p:cNvPr id="4" name="Espace réservé de la date 3"/>
          <p:cNvSpPr>
            <a:spLocks noGrp="1"/>
          </p:cNvSpPr>
          <p:nvPr>
            <p:ph type="dt" sz="half" idx="10"/>
          </p:nvPr>
        </p:nvSpPr>
        <p:spPr/>
        <p:txBody>
          <a:bodyPr/>
          <a:lstStyle>
            <a:lvl1pPr>
              <a:defRPr/>
            </a:lvl1pPr>
          </a:lstStyle>
          <a:p>
            <a:endParaRPr lang="fr-CA"/>
          </a:p>
        </p:txBody>
      </p:sp>
      <p:sp>
        <p:nvSpPr>
          <p:cNvPr id="5" name="Espace réservé du pied de page 4"/>
          <p:cNvSpPr>
            <a:spLocks noGrp="1"/>
          </p:cNvSpPr>
          <p:nvPr>
            <p:ph type="ftr" sz="quarter" idx="11"/>
          </p:nvPr>
        </p:nvSpPr>
        <p:spPr/>
        <p:txBody>
          <a:bodyPr/>
          <a:lstStyle>
            <a:lvl1pPr>
              <a:defRPr/>
            </a:lvl1pPr>
          </a:lstStyle>
          <a:p>
            <a:r>
              <a:rPr lang="fr-CA"/>
              <a:t>Rencontre avec CRIM - Janvier 2013</a:t>
            </a:r>
          </a:p>
        </p:txBody>
      </p:sp>
      <p:sp>
        <p:nvSpPr>
          <p:cNvPr id="6" name="Espace réservé du numéro de diapositive 5"/>
          <p:cNvSpPr>
            <a:spLocks noGrp="1"/>
          </p:cNvSpPr>
          <p:nvPr>
            <p:ph type="sldNum" sz="quarter" idx="12"/>
          </p:nvPr>
        </p:nvSpPr>
        <p:spPr/>
        <p:txBody>
          <a:bodyPr/>
          <a:lstStyle>
            <a:lvl1pPr>
              <a:defRPr/>
            </a:lvl1pPr>
          </a:lstStyle>
          <a:p>
            <a:fld id="{712E22A0-2D87-479C-8169-BB4647ED57A1}" type="slidenum">
              <a:rPr lang="fr-CA"/>
              <a:pPr/>
              <a:t>‹N°›</a:t>
            </a:fld>
            <a:endParaRPr lang="fr-CA"/>
          </a:p>
        </p:txBody>
      </p:sp>
    </p:spTree>
    <p:extLst>
      <p:ext uri="{BB962C8B-B14F-4D97-AF65-F5344CB8AC3E}">
        <p14:creationId xmlns:p14="http://schemas.microsoft.com/office/powerpoint/2010/main" val="2407942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11560" y="3501008"/>
            <a:ext cx="7772400" cy="1362075"/>
          </a:xfrm>
        </p:spPr>
        <p:txBody>
          <a:bodyPr anchor="t"/>
          <a:lstStyle>
            <a:lvl1pPr algn="l">
              <a:defRPr sz="4000" b="1" cap="all"/>
            </a:lvl1pPr>
          </a:lstStyle>
          <a:p>
            <a:r>
              <a:rPr lang="fr-FR"/>
              <a:t>Modifiez le style du titre</a:t>
            </a:r>
            <a:endParaRPr lang="fr-CA" dirty="0"/>
          </a:p>
        </p:txBody>
      </p:sp>
      <p:sp>
        <p:nvSpPr>
          <p:cNvPr id="3" name="Espace réservé du texte 2"/>
          <p:cNvSpPr>
            <a:spLocks noGrp="1"/>
          </p:cNvSpPr>
          <p:nvPr>
            <p:ph type="body" idx="1"/>
          </p:nvPr>
        </p:nvSpPr>
        <p:spPr>
          <a:xfrm>
            <a:off x="611560" y="191683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4" name="Espace réservé de la date 3"/>
          <p:cNvSpPr>
            <a:spLocks noGrp="1"/>
          </p:cNvSpPr>
          <p:nvPr>
            <p:ph type="dt" sz="half" idx="10"/>
          </p:nvPr>
        </p:nvSpPr>
        <p:spPr/>
        <p:txBody>
          <a:bodyPr/>
          <a:lstStyle>
            <a:lvl1pPr>
              <a:defRPr/>
            </a:lvl1pPr>
          </a:lstStyle>
          <a:p>
            <a:endParaRPr lang="fr-CA"/>
          </a:p>
        </p:txBody>
      </p:sp>
      <p:sp>
        <p:nvSpPr>
          <p:cNvPr id="5" name="Espace réservé du pied de page 4"/>
          <p:cNvSpPr>
            <a:spLocks noGrp="1"/>
          </p:cNvSpPr>
          <p:nvPr>
            <p:ph type="ftr" sz="quarter" idx="11"/>
          </p:nvPr>
        </p:nvSpPr>
        <p:spPr/>
        <p:txBody>
          <a:bodyPr/>
          <a:lstStyle>
            <a:lvl1pPr>
              <a:defRPr/>
            </a:lvl1pPr>
          </a:lstStyle>
          <a:p>
            <a:r>
              <a:rPr lang="fr-CA"/>
              <a:t>Rencontre avec CRIM - Janvier 2013</a:t>
            </a:r>
          </a:p>
        </p:txBody>
      </p:sp>
      <p:sp>
        <p:nvSpPr>
          <p:cNvPr id="6" name="Espace réservé du numéro de diapositive 5"/>
          <p:cNvSpPr>
            <a:spLocks noGrp="1"/>
          </p:cNvSpPr>
          <p:nvPr>
            <p:ph type="sldNum" sz="quarter" idx="12"/>
          </p:nvPr>
        </p:nvSpPr>
        <p:spPr/>
        <p:txBody>
          <a:bodyPr/>
          <a:lstStyle>
            <a:lvl1pPr>
              <a:defRPr/>
            </a:lvl1pPr>
          </a:lstStyle>
          <a:p>
            <a:fld id="{E5BFDCCE-3302-40EF-84B7-7787884A4D2A}" type="slidenum">
              <a:rPr lang="fr-CA"/>
              <a:pPr/>
              <a:t>‹N°›</a:t>
            </a:fld>
            <a:endParaRPr lang="fr-CA"/>
          </a:p>
        </p:txBody>
      </p:sp>
    </p:spTree>
    <p:extLst>
      <p:ext uri="{BB962C8B-B14F-4D97-AF65-F5344CB8AC3E}">
        <p14:creationId xmlns:p14="http://schemas.microsoft.com/office/powerpoint/2010/main" val="386679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dirty="0"/>
          </a:p>
        </p:txBody>
      </p:sp>
      <p:sp>
        <p:nvSpPr>
          <p:cNvPr id="3" name="Espace réservé du contenu 2"/>
          <p:cNvSpPr>
            <a:spLocks noGrp="1"/>
          </p:cNvSpPr>
          <p:nvPr>
            <p:ph sz="half" idx="1"/>
          </p:nvPr>
        </p:nvSpPr>
        <p:spPr>
          <a:xfrm>
            <a:off x="395536" y="1772816"/>
            <a:ext cx="3889375" cy="319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p:cNvSpPr>
            <a:spLocks noGrp="1"/>
          </p:cNvSpPr>
          <p:nvPr>
            <p:ph sz="half" idx="2"/>
          </p:nvPr>
        </p:nvSpPr>
        <p:spPr>
          <a:xfrm>
            <a:off x="4427984" y="1772816"/>
            <a:ext cx="3889375" cy="3197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dirty="0"/>
          </a:p>
        </p:txBody>
      </p:sp>
      <p:sp>
        <p:nvSpPr>
          <p:cNvPr id="5" name="Espace réservé de la date 4"/>
          <p:cNvSpPr>
            <a:spLocks noGrp="1"/>
          </p:cNvSpPr>
          <p:nvPr>
            <p:ph type="dt" sz="half" idx="10"/>
          </p:nvPr>
        </p:nvSpPr>
        <p:spPr/>
        <p:txBody>
          <a:bodyPr/>
          <a:lstStyle>
            <a:lvl1pPr>
              <a:defRPr/>
            </a:lvl1pPr>
          </a:lstStyle>
          <a:p>
            <a:endParaRPr lang="fr-CA"/>
          </a:p>
        </p:txBody>
      </p:sp>
      <p:sp>
        <p:nvSpPr>
          <p:cNvPr id="6" name="Espace réservé du pied de page 5"/>
          <p:cNvSpPr>
            <a:spLocks noGrp="1"/>
          </p:cNvSpPr>
          <p:nvPr>
            <p:ph type="ftr" sz="quarter" idx="11"/>
          </p:nvPr>
        </p:nvSpPr>
        <p:spPr/>
        <p:txBody>
          <a:bodyPr/>
          <a:lstStyle>
            <a:lvl1pPr>
              <a:defRPr/>
            </a:lvl1pPr>
          </a:lstStyle>
          <a:p>
            <a:r>
              <a:rPr lang="fr-CA"/>
              <a:t>Rencontre avec CRIM - Janvier 2013</a:t>
            </a:r>
          </a:p>
        </p:txBody>
      </p:sp>
      <p:sp>
        <p:nvSpPr>
          <p:cNvPr id="7" name="Espace réservé du numéro de diapositive 6"/>
          <p:cNvSpPr>
            <a:spLocks noGrp="1"/>
          </p:cNvSpPr>
          <p:nvPr>
            <p:ph type="sldNum" sz="quarter" idx="12"/>
          </p:nvPr>
        </p:nvSpPr>
        <p:spPr/>
        <p:txBody>
          <a:bodyPr/>
          <a:lstStyle>
            <a:lvl1pPr>
              <a:defRPr/>
            </a:lvl1pPr>
          </a:lstStyle>
          <a:p>
            <a:fld id="{DACFE7F4-C561-4182-913E-32CC55AFFDD4}" type="slidenum">
              <a:rPr lang="fr-CA"/>
              <a:pPr/>
              <a:t>‹N°›</a:t>
            </a:fld>
            <a:endParaRPr lang="fr-CA"/>
          </a:p>
        </p:txBody>
      </p:sp>
    </p:spTree>
    <p:extLst>
      <p:ext uri="{BB962C8B-B14F-4D97-AF65-F5344CB8AC3E}">
        <p14:creationId xmlns:p14="http://schemas.microsoft.com/office/powerpoint/2010/main" val="4041726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Modifiez le style du titre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p:cNvSpPr>
            <a:spLocks noGrp="1"/>
          </p:cNvSpPr>
          <p:nvPr>
            <p:ph type="dt" sz="half" idx="10"/>
          </p:nvPr>
        </p:nvSpPr>
        <p:spPr/>
        <p:txBody>
          <a:bodyPr/>
          <a:lstStyle>
            <a:lvl1pPr>
              <a:defRPr/>
            </a:lvl1pPr>
          </a:lstStyle>
          <a:p>
            <a:endParaRPr lang="fr-CA"/>
          </a:p>
        </p:txBody>
      </p:sp>
      <p:sp>
        <p:nvSpPr>
          <p:cNvPr id="8" name="Espace réservé du pied de page 7"/>
          <p:cNvSpPr>
            <a:spLocks noGrp="1"/>
          </p:cNvSpPr>
          <p:nvPr>
            <p:ph type="ftr" sz="quarter" idx="11"/>
          </p:nvPr>
        </p:nvSpPr>
        <p:spPr/>
        <p:txBody>
          <a:bodyPr/>
          <a:lstStyle>
            <a:lvl1pPr>
              <a:defRPr/>
            </a:lvl1pPr>
          </a:lstStyle>
          <a:p>
            <a:r>
              <a:rPr lang="fr-CA"/>
              <a:t>Rencontre avec CRIM - Janvier 2013</a:t>
            </a:r>
          </a:p>
        </p:txBody>
      </p:sp>
      <p:sp>
        <p:nvSpPr>
          <p:cNvPr id="9" name="Espace réservé du numéro de diapositive 8"/>
          <p:cNvSpPr>
            <a:spLocks noGrp="1"/>
          </p:cNvSpPr>
          <p:nvPr>
            <p:ph type="sldNum" sz="quarter" idx="12"/>
          </p:nvPr>
        </p:nvSpPr>
        <p:spPr/>
        <p:txBody>
          <a:bodyPr/>
          <a:lstStyle>
            <a:lvl1pPr>
              <a:defRPr/>
            </a:lvl1pPr>
          </a:lstStyle>
          <a:p>
            <a:fld id="{61CAC0CF-66A7-45E4-BECD-D8B416F6C383}" type="slidenum">
              <a:rPr lang="fr-CA"/>
              <a:pPr/>
              <a:t>‹N°›</a:t>
            </a:fld>
            <a:endParaRPr lang="fr-CA"/>
          </a:p>
        </p:txBody>
      </p:sp>
    </p:spTree>
    <p:extLst>
      <p:ext uri="{BB962C8B-B14F-4D97-AF65-F5344CB8AC3E}">
        <p14:creationId xmlns:p14="http://schemas.microsoft.com/office/powerpoint/2010/main" val="252565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CA"/>
          </a:p>
        </p:txBody>
      </p:sp>
      <p:sp>
        <p:nvSpPr>
          <p:cNvPr id="3" name="Espace réservé de la date 2"/>
          <p:cNvSpPr>
            <a:spLocks noGrp="1"/>
          </p:cNvSpPr>
          <p:nvPr>
            <p:ph type="dt" sz="half" idx="10"/>
          </p:nvPr>
        </p:nvSpPr>
        <p:spPr/>
        <p:txBody>
          <a:bodyPr/>
          <a:lstStyle>
            <a:lvl1pPr>
              <a:defRPr/>
            </a:lvl1pPr>
          </a:lstStyle>
          <a:p>
            <a:endParaRPr lang="fr-CA"/>
          </a:p>
        </p:txBody>
      </p:sp>
      <p:sp>
        <p:nvSpPr>
          <p:cNvPr id="4" name="Espace réservé du pied de page 3"/>
          <p:cNvSpPr>
            <a:spLocks noGrp="1"/>
          </p:cNvSpPr>
          <p:nvPr>
            <p:ph type="ftr" sz="quarter" idx="11"/>
          </p:nvPr>
        </p:nvSpPr>
        <p:spPr/>
        <p:txBody>
          <a:bodyPr/>
          <a:lstStyle>
            <a:lvl1pPr>
              <a:defRPr/>
            </a:lvl1pPr>
          </a:lstStyle>
          <a:p>
            <a:r>
              <a:rPr lang="fr-CA"/>
              <a:t>Rencontre avec CRIM - Janvier 2013</a:t>
            </a:r>
          </a:p>
        </p:txBody>
      </p:sp>
      <p:sp>
        <p:nvSpPr>
          <p:cNvPr id="5" name="Espace réservé du numéro de diapositive 4"/>
          <p:cNvSpPr>
            <a:spLocks noGrp="1"/>
          </p:cNvSpPr>
          <p:nvPr>
            <p:ph type="sldNum" sz="quarter" idx="12"/>
          </p:nvPr>
        </p:nvSpPr>
        <p:spPr/>
        <p:txBody>
          <a:bodyPr/>
          <a:lstStyle>
            <a:lvl1pPr>
              <a:defRPr/>
            </a:lvl1pPr>
          </a:lstStyle>
          <a:p>
            <a:fld id="{3DBD4045-1DB3-4D0F-8F26-83B595894882}" type="slidenum">
              <a:rPr lang="fr-CA"/>
              <a:pPr/>
              <a:t>‹N°›</a:t>
            </a:fld>
            <a:endParaRPr lang="fr-CA"/>
          </a:p>
        </p:txBody>
      </p:sp>
    </p:spTree>
    <p:extLst>
      <p:ext uri="{BB962C8B-B14F-4D97-AF65-F5344CB8AC3E}">
        <p14:creationId xmlns:p14="http://schemas.microsoft.com/office/powerpoint/2010/main" val="47217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fr-CA"/>
          </a:p>
        </p:txBody>
      </p:sp>
      <p:sp>
        <p:nvSpPr>
          <p:cNvPr id="3" name="Espace réservé du pied de page 2"/>
          <p:cNvSpPr>
            <a:spLocks noGrp="1"/>
          </p:cNvSpPr>
          <p:nvPr>
            <p:ph type="ftr" sz="quarter" idx="11"/>
          </p:nvPr>
        </p:nvSpPr>
        <p:spPr/>
        <p:txBody>
          <a:bodyPr/>
          <a:lstStyle>
            <a:lvl1pPr>
              <a:defRPr/>
            </a:lvl1pPr>
          </a:lstStyle>
          <a:p>
            <a:r>
              <a:rPr lang="fr-CA"/>
              <a:t>Rencontre avec CRIM - Janvier 2013</a:t>
            </a:r>
          </a:p>
        </p:txBody>
      </p:sp>
      <p:sp>
        <p:nvSpPr>
          <p:cNvPr id="4" name="Espace réservé du numéro de diapositive 3"/>
          <p:cNvSpPr>
            <a:spLocks noGrp="1"/>
          </p:cNvSpPr>
          <p:nvPr>
            <p:ph type="sldNum" sz="quarter" idx="12"/>
          </p:nvPr>
        </p:nvSpPr>
        <p:spPr/>
        <p:txBody>
          <a:bodyPr/>
          <a:lstStyle>
            <a:lvl1pPr>
              <a:defRPr/>
            </a:lvl1pPr>
          </a:lstStyle>
          <a:p>
            <a:fld id="{99C1A254-0EB9-4DE3-A29F-390004AF86B5}" type="slidenum">
              <a:rPr lang="fr-CA"/>
              <a:pPr/>
              <a:t>‹N°›</a:t>
            </a:fld>
            <a:endParaRPr lang="fr-CA"/>
          </a:p>
        </p:txBody>
      </p:sp>
    </p:spTree>
    <p:extLst>
      <p:ext uri="{BB962C8B-B14F-4D97-AF65-F5344CB8AC3E}">
        <p14:creationId xmlns:p14="http://schemas.microsoft.com/office/powerpoint/2010/main" val="3226183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lvl1pPr>
              <a:defRPr/>
            </a:lvl1pPr>
          </a:lstStyle>
          <a:p>
            <a:endParaRPr lang="fr-CA"/>
          </a:p>
        </p:txBody>
      </p:sp>
      <p:sp>
        <p:nvSpPr>
          <p:cNvPr id="6" name="Espace réservé du pied de page 5"/>
          <p:cNvSpPr>
            <a:spLocks noGrp="1"/>
          </p:cNvSpPr>
          <p:nvPr>
            <p:ph type="ftr" sz="quarter" idx="11"/>
          </p:nvPr>
        </p:nvSpPr>
        <p:spPr/>
        <p:txBody>
          <a:bodyPr/>
          <a:lstStyle>
            <a:lvl1pPr>
              <a:defRPr/>
            </a:lvl1pPr>
          </a:lstStyle>
          <a:p>
            <a:r>
              <a:rPr lang="fr-CA"/>
              <a:t>Rencontre avec CRIM - Janvier 2013</a:t>
            </a:r>
          </a:p>
        </p:txBody>
      </p:sp>
      <p:sp>
        <p:nvSpPr>
          <p:cNvPr id="7" name="Espace réservé du numéro de diapositive 6"/>
          <p:cNvSpPr>
            <a:spLocks noGrp="1"/>
          </p:cNvSpPr>
          <p:nvPr>
            <p:ph type="sldNum" sz="quarter" idx="12"/>
          </p:nvPr>
        </p:nvSpPr>
        <p:spPr/>
        <p:txBody>
          <a:bodyPr/>
          <a:lstStyle>
            <a:lvl1pPr>
              <a:defRPr/>
            </a:lvl1pPr>
          </a:lstStyle>
          <a:p>
            <a:fld id="{528D347C-6D32-4DAA-AA24-E9F0C04B447B}" type="slidenum">
              <a:rPr lang="fr-CA"/>
              <a:pPr/>
              <a:t>‹N°›</a:t>
            </a:fld>
            <a:endParaRPr lang="fr-CA"/>
          </a:p>
        </p:txBody>
      </p:sp>
    </p:spTree>
    <p:extLst>
      <p:ext uri="{BB962C8B-B14F-4D97-AF65-F5344CB8AC3E}">
        <p14:creationId xmlns:p14="http://schemas.microsoft.com/office/powerpoint/2010/main" val="137253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endParaRPr lang="fr-CA"/>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CA"/>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lvl1pPr>
              <a:defRPr/>
            </a:lvl1pPr>
          </a:lstStyle>
          <a:p>
            <a:endParaRPr lang="fr-CA"/>
          </a:p>
        </p:txBody>
      </p:sp>
      <p:sp>
        <p:nvSpPr>
          <p:cNvPr id="6" name="Espace réservé du pied de page 5"/>
          <p:cNvSpPr>
            <a:spLocks noGrp="1"/>
          </p:cNvSpPr>
          <p:nvPr>
            <p:ph type="ftr" sz="quarter" idx="11"/>
          </p:nvPr>
        </p:nvSpPr>
        <p:spPr/>
        <p:txBody>
          <a:bodyPr/>
          <a:lstStyle>
            <a:lvl1pPr>
              <a:defRPr/>
            </a:lvl1pPr>
          </a:lstStyle>
          <a:p>
            <a:r>
              <a:rPr lang="fr-CA"/>
              <a:t>Rencontre avec CRIM - Janvier 2013</a:t>
            </a:r>
          </a:p>
        </p:txBody>
      </p:sp>
      <p:sp>
        <p:nvSpPr>
          <p:cNvPr id="7" name="Espace réservé du numéro de diapositive 6"/>
          <p:cNvSpPr>
            <a:spLocks noGrp="1"/>
          </p:cNvSpPr>
          <p:nvPr>
            <p:ph type="sldNum" sz="quarter" idx="12"/>
          </p:nvPr>
        </p:nvSpPr>
        <p:spPr/>
        <p:txBody>
          <a:bodyPr/>
          <a:lstStyle>
            <a:lvl1pPr>
              <a:defRPr/>
            </a:lvl1pPr>
          </a:lstStyle>
          <a:p>
            <a:fld id="{1EF0A715-D528-4326-A359-706E33812540}" type="slidenum">
              <a:rPr lang="fr-CA"/>
              <a:pPr/>
              <a:t>‹N°›</a:t>
            </a:fld>
            <a:endParaRPr lang="fr-CA"/>
          </a:p>
        </p:txBody>
      </p:sp>
    </p:spTree>
    <p:extLst>
      <p:ext uri="{BB962C8B-B14F-4D97-AF65-F5344CB8AC3E}">
        <p14:creationId xmlns:p14="http://schemas.microsoft.com/office/powerpoint/2010/main" val="375243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2262" y="116632"/>
            <a:ext cx="662600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CA" dirty="0"/>
              <a:t>Cliquez pour modifier le style du titre</a:t>
            </a:r>
          </a:p>
        </p:txBody>
      </p:sp>
      <p:sp>
        <p:nvSpPr>
          <p:cNvPr id="1027" name="Rectangle 3"/>
          <p:cNvSpPr>
            <a:spLocks noGrp="1" noChangeArrowheads="1"/>
          </p:cNvSpPr>
          <p:nvPr>
            <p:ph type="body" idx="1"/>
          </p:nvPr>
        </p:nvSpPr>
        <p:spPr bwMode="auto">
          <a:xfrm>
            <a:off x="323528" y="1628801"/>
            <a:ext cx="7993385"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fr-CA"/>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fr-CA"/>
              <a:t>Rencontre avec CRIM - Janvier 2013</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91CBE31-F8BC-4B43-9ADD-14958EA7E7AA}" type="slidenum">
              <a:rPr lang="fr-CA"/>
              <a:pPr/>
              <a:t>‹N°›</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dt="0"/>
  <p:txStyles>
    <p:titleStyle>
      <a:lvl1pPr algn="l" rtl="0" eaLnBrk="1" fontAlgn="base" hangingPunct="1">
        <a:spcBef>
          <a:spcPct val="0"/>
        </a:spcBef>
        <a:spcAft>
          <a:spcPct val="0"/>
        </a:spcAft>
        <a:defRPr sz="2400" b="1">
          <a:solidFill>
            <a:schemeClr val="tx1">
              <a:lumMod val="75000"/>
              <a:lumOff val="25000"/>
            </a:schemeClr>
          </a:solidFill>
          <a:latin typeface="+mj-lt"/>
          <a:ea typeface="+mj-ea"/>
          <a:cs typeface="+mj-cs"/>
        </a:defRPr>
      </a:lvl1pPr>
      <a:lvl2pPr algn="l" rtl="0" eaLnBrk="1" fontAlgn="base" hangingPunct="1">
        <a:spcBef>
          <a:spcPct val="0"/>
        </a:spcBef>
        <a:spcAft>
          <a:spcPct val="0"/>
        </a:spcAft>
        <a:defRPr sz="2400" b="1">
          <a:solidFill>
            <a:schemeClr val="tx1"/>
          </a:solidFill>
          <a:latin typeface="Tahoma" pitchFamily="34" charset="0"/>
          <a:cs typeface="Arial" charset="0"/>
        </a:defRPr>
      </a:lvl2pPr>
      <a:lvl3pPr algn="l" rtl="0" eaLnBrk="1" fontAlgn="base" hangingPunct="1">
        <a:spcBef>
          <a:spcPct val="0"/>
        </a:spcBef>
        <a:spcAft>
          <a:spcPct val="0"/>
        </a:spcAft>
        <a:defRPr sz="2400" b="1">
          <a:solidFill>
            <a:schemeClr val="tx1"/>
          </a:solidFill>
          <a:latin typeface="Tahoma" pitchFamily="34" charset="0"/>
          <a:cs typeface="Arial" charset="0"/>
        </a:defRPr>
      </a:lvl3pPr>
      <a:lvl4pPr algn="l" rtl="0" eaLnBrk="1" fontAlgn="base" hangingPunct="1">
        <a:spcBef>
          <a:spcPct val="0"/>
        </a:spcBef>
        <a:spcAft>
          <a:spcPct val="0"/>
        </a:spcAft>
        <a:defRPr sz="2400" b="1">
          <a:solidFill>
            <a:schemeClr val="tx1"/>
          </a:solidFill>
          <a:latin typeface="Tahoma" pitchFamily="34" charset="0"/>
          <a:cs typeface="Arial" charset="0"/>
        </a:defRPr>
      </a:lvl4pPr>
      <a:lvl5pPr algn="l" rtl="0" eaLnBrk="1" fontAlgn="base" hangingPunct="1">
        <a:spcBef>
          <a:spcPct val="0"/>
        </a:spcBef>
        <a:spcAft>
          <a:spcPct val="0"/>
        </a:spcAft>
        <a:defRPr sz="2400" b="1">
          <a:solidFill>
            <a:schemeClr val="tx1"/>
          </a:solidFill>
          <a:latin typeface="Tahoma" pitchFamily="34" charset="0"/>
          <a:cs typeface="Arial" charset="0"/>
        </a:defRPr>
      </a:lvl5pPr>
      <a:lvl6pPr marL="457200" algn="l" rtl="0" eaLnBrk="1" fontAlgn="base" hangingPunct="1">
        <a:spcBef>
          <a:spcPct val="0"/>
        </a:spcBef>
        <a:spcAft>
          <a:spcPct val="0"/>
        </a:spcAft>
        <a:defRPr sz="2400" b="1">
          <a:solidFill>
            <a:schemeClr val="tx1"/>
          </a:solidFill>
          <a:latin typeface="Tahoma" pitchFamily="34" charset="0"/>
          <a:cs typeface="Arial" charset="0"/>
        </a:defRPr>
      </a:lvl6pPr>
      <a:lvl7pPr marL="914400" algn="l" rtl="0" eaLnBrk="1" fontAlgn="base" hangingPunct="1">
        <a:spcBef>
          <a:spcPct val="0"/>
        </a:spcBef>
        <a:spcAft>
          <a:spcPct val="0"/>
        </a:spcAft>
        <a:defRPr sz="2400" b="1">
          <a:solidFill>
            <a:schemeClr val="tx1"/>
          </a:solidFill>
          <a:latin typeface="Tahoma" pitchFamily="34" charset="0"/>
          <a:cs typeface="Arial" charset="0"/>
        </a:defRPr>
      </a:lvl7pPr>
      <a:lvl8pPr marL="1371600" algn="l" rtl="0" eaLnBrk="1" fontAlgn="base" hangingPunct="1">
        <a:spcBef>
          <a:spcPct val="0"/>
        </a:spcBef>
        <a:spcAft>
          <a:spcPct val="0"/>
        </a:spcAft>
        <a:defRPr sz="2400" b="1">
          <a:solidFill>
            <a:schemeClr val="tx1"/>
          </a:solidFill>
          <a:latin typeface="Tahoma" pitchFamily="34" charset="0"/>
          <a:cs typeface="Arial" charset="0"/>
        </a:defRPr>
      </a:lvl8pPr>
      <a:lvl9pPr marL="1828800" algn="l" rtl="0" eaLnBrk="1" fontAlgn="base" hangingPunct="1">
        <a:spcBef>
          <a:spcPct val="0"/>
        </a:spcBef>
        <a:spcAft>
          <a:spcPct val="0"/>
        </a:spcAft>
        <a:defRPr sz="2400" b="1">
          <a:solidFill>
            <a:schemeClr val="tx1"/>
          </a:solidFill>
          <a:latin typeface="Tahoma" pitchFamily="34" charset="0"/>
          <a:cs typeface="Arial" charset="0"/>
        </a:defRPr>
      </a:lvl9pPr>
    </p:titleStyle>
    <p:bodyStyle>
      <a:lvl1pPr marL="342900" indent="-342900" algn="l" rtl="0" eaLnBrk="1" fontAlgn="base" hangingPunct="1">
        <a:spcBef>
          <a:spcPct val="20000"/>
        </a:spcBef>
        <a:spcAft>
          <a:spcPct val="0"/>
        </a:spcAft>
        <a:buBlip>
          <a:blip r:embed="rId16"/>
        </a:buBlip>
        <a:defRPr sz="24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7"/>
        </a:buBlip>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bg1"/>
          </a:solidFill>
          <a:latin typeface="+mn-lt"/>
          <a:cs typeface="+mn-cs"/>
        </a:defRPr>
      </a:lvl6pPr>
      <a:lvl7pPr marL="2971800" indent="-228600" algn="l" rtl="0" eaLnBrk="1" fontAlgn="base" hangingPunct="1">
        <a:spcBef>
          <a:spcPct val="20000"/>
        </a:spcBef>
        <a:spcAft>
          <a:spcPct val="0"/>
        </a:spcAft>
        <a:buChar char="»"/>
        <a:defRPr sz="2000">
          <a:solidFill>
            <a:schemeClr val="bg1"/>
          </a:solidFill>
          <a:latin typeface="+mn-lt"/>
          <a:cs typeface="+mn-cs"/>
        </a:defRPr>
      </a:lvl7pPr>
      <a:lvl8pPr marL="3429000" indent="-228600" algn="l" rtl="0" eaLnBrk="1" fontAlgn="base" hangingPunct="1">
        <a:spcBef>
          <a:spcPct val="20000"/>
        </a:spcBef>
        <a:spcAft>
          <a:spcPct val="0"/>
        </a:spcAft>
        <a:buChar char="»"/>
        <a:defRPr sz="2000">
          <a:solidFill>
            <a:schemeClr val="bg1"/>
          </a:solidFill>
          <a:latin typeface="+mn-lt"/>
          <a:cs typeface="+mn-cs"/>
        </a:defRPr>
      </a:lvl8pPr>
      <a:lvl9pPr marL="3886200" indent="-228600" algn="l" rtl="0" eaLnBrk="1" fontAlgn="base" hangingPunct="1">
        <a:spcBef>
          <a:spcPct val="20000"/>
        </a:spcBef>
        <a:spcAft>
          <a:spcPct val="0"/>
        </a:spcAft>
        <a:buChar char="»"/>
        <a:defRPr sz="2000">
          <a:solidFill>
            <a:schemeClr val="bg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6.xml"/><Relationship Id="rId13" Type="http://schemas.openxmlformats.org/officeDocument/2006/relationships/image" Target="../media/image5.gif"/><Relationship Id="rId3" Type="http://schemas.openxmlformats.org/officeDocument/2006/relationships/tags" Target="../tags/tag3.xml"/><Relationship Id="rId7" Type="http://schemas.openxmlformats.org/officeDocument/2006/relationships/tags" Target="../tags/tag5.xml"/><Relationship Id="rId12"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image" Target="../media/image8.png"/><Relationship Id="rId1" Type="http://schemas.openxmlformats.org/officeDocument/2006/relationships/tags" Target="../tags/tag1.xml"/><Relationship Id="rId6" Type="http://schemas.openxmlformats.org/officeDocument/2006/relationships/audio" Target="../media/media1.m4a"/><Relationship Id="rId11" Type="http://schemas.openxmlformats.org/officeDocument/2006/relationships/slideLayout" Target="../slideLayouts/slideLayout1.xml"/><Relationship Id="rId5" Type="http://schemas.microsoft.com/office/2007/relationships/media" Target="../media/media1.m4a"/><Relationship Id="rId15" Type="http://schemas.openxmlformats.org/officeDocument/2006/relationships/image" Target="../media/image7.jpeg"/><Relationship Id="rId10" Type="http://schemas.openxmlformats.org/officeDocument/2006/relationships/tags" Target="../tags/tag8.xml"/><Relationship Id="rId4" Type="http://schemas.openxmlformats.org/officeDocument/2006/relationships/tags" Target="../tags/tag4.xml"/><Relationship Id="rId9" Type="http://schemas.openxmlformats.org/officeDocument/2006/relationships/tags" Target="../tags/tag7.xml"/><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notesSlide" Target="../notesSlides/notesSlide10.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63.xml"/><Relationship Id="rId7"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vmlDrawing" Target="../drawings/vmlDrawing4.v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15.emf"/><Relationship Id="rId4" Type="http://schemas.openxmlformats.org/officeDocument/2006/relationships/tags" Target="../tags/tag64.xml"/><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6.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70.xml"/></Relationships>
</file>

<file path=ppt/slides/_rels/slide1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73.xml"/><Relationship Id="rId7" Type="http://schemas.openxmlformats.org/officeDocument/2006/relationships/notesSlide" Target="../notesSlides/notesSlide1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tags" Target="../tags/tag7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77.xml"/><Relationship Id="rId7" Type="http://schemas.openxmlformats.org/officeDocument/2006/relationships/notesSlide" Target="../notesSlides/notesSlide14.xml"/><Relationship Id="rId2" Type="http://schemas.openxmlformats.org/officeDocument/2006/relationships/tags" Target="../tags/tag76.xml"/><Relationship Id="rId1" Type="http://schemas.openxmlformats.org/officeDocument/2006/relationships/vmlDrawing" Target="../drawings/vmlDrawing5.vml"/><Relationship Id="rId6" Type="http://schemas.openxmlformats.org/officeDocument/2006/relationships/slideLayout" Target="../slideLayouts/slideLayout2.xml"/><Relationship Id="rId5" Type="http://schemas.openxmlformats.org/officeDocument/2006/relationships/tags" Target="../tags/tag79.xml"/><Relationship Id="rId10" Type="http://schemas.openxmlformats.org/officeDocument/2006/relationships/image" Target="../media/image19.emf"/><Relationship Id="rId4" Type="http://schemas.openxmlformats.org/officeDocument/2006/relationships/tags" Target="../tags/tag78.xml"/><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notesSlide" Target="../notesSlides/notesSlide15.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tags" Target="../tags/tag83.xml"/></Relationships>
</file>

<file path=ppt/slides/_rels/slide16.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20.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notesSlide" Target="../notesSlides/notesSlide16.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Layout" Target="../slideLayouts/slideLayout2.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97.xml"/><Relationship Id="rId7"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vmlDrawing" Target="../drawings/vmlDrawing6.vml"/><Relationship Id="rId6" Type="http://schemas.openxmlformats.org/officeDocument/2006/relationships/tags" Target="../tags/tag105.xml"/><Relationship Id="rId11" Type="http://schemas.openxmlformats.org/officeDocument/2006/relationships/image" Target="../media/image22.emf"/><Relationship Id="rId5" Type="http://schemas.openxmlformats.org/officeDocument/2006/relationships/tags" Target="../tags/tag104.xml"/><Relationship Id="rId10" Type="http://schemas.openxmlformats.org/officeDocument/2006/relationships/oleObject" Target="../embeddings/oleObject6.bin"/><Relationship Id="rId4" Type="http://schemas.openxmlformats.org/officeDocument/2006/relationships/tags" Target="../tags/tag103.xml"/><Relationship Id="rId9"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108.xml"/><Relationship Id="rId7" Type="http://schemas.openxmlformats.org/officeDocument/2006/relationships/oleObject" Target="../embeddings/oleObject7.bin"/><Relationship Id="rId2" Type="http://schemas.openxmlformats.org/officeDocument/2006/relationships/tags" Target="../tags/tag107.xml"/><Relationship Id="rId1" Type="http://schemas.openxmlformats.org/officeDocument/2006/relationships/vmlDrawing" Target="../drawings/vmlDrawing7.vml"/><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109.xml"/></Relationships>
</file>

<file path=ppt/slides/_rels/slide2.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notesSlide" Target="../notesSlides/notesSlide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tags" Target="../tags/tag13.xml"/><Relationship Id="rId4"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notesSlide" Target="../notesSlides/notesSlide20.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2.xml"/><Relationship Id="rId5" Type="http://schemas.openxmlformats.org/officeDocument/2006/relationships/tags" Target="../tags/tag114.xml"/><Relationship Id="rId4" Type="http://schemas.openxmlformats.org/officeDocument/2006/relationships/tags" Target="../tags/tag1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2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tags" Target="../tags/tag124.xml"/><Relationship Id="rId12" Type="http://schemas.openxmlformats.org/officeDocument/2006/relationships/notesSlide" Target="../notesSlides/notesSlide23.xml"/><Relationship Id="rId2" Type="http://schemas.microsoft.com/office/2007/relationships/media" Target="../media/media2.m4a"/><Relationship Id="rId16" Type="http://schemas.openxmlformats.org/officeDocument/2006/relationships/image" Target="../media/image27.png"/><Relationship Id="rId1" Type="http://schemas.openxmlformats.org/officeDocument/2006/relationships/tags" Target="../tags/tag120.xml"/><Relationship Id="rId6" Type="http://schemas.openxmlformats.org/officeDocument/2006/relationships/tags" Target="../tags/tag123.xml"/><Relationship Id="rId11" Type="http://schemas.openxmlformats.org/officeDocument/2006/relationships/slideLayout" Target="../slideLayouts/slideLayout2.xml"/><Relationship Id="rId5" Type="http://schemas.openxmlformats.org/officeDocument/2006/relationships/tags" Target="../tags/tag122.xml"/><Relationship Id="rId15" Type="http://schemas.openxmlformats.org/officeDocument/2006/relationships/image" Target="../media/image26.png"/><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hyperlink" Target="http://iess.online/" TargetMode="External"/><Relationship Id="rId3" Type="http://schemas.openxmlformats.org/officeDocument/2006/relationships/tags" Target="../tags/tag130.xml"/><Relationship Id="rId7" Type="http://schemas.openxmlformats.org/officeDocument/2006/relationships/image" Target="../media/image28.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3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hyperlink" Target="https://doi.org/10.1007/978-3-030-88113-9_18" TargetMode="Externa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notesSlide" Target="../notesSlides/notesSlide3.xml"/><Relationship Id="rId5" Type="http://schemas.openxmlformats.org/officeDocument/2006/relationships/tags" Target="../tags/tag18.xml"/><Relationship Id="rId10" Type="http://schemas.openxmlformats.org/officeDocument/2006/relationships/slideLayout" Target="../slideLayouts/slideLayout2.xml"/><Relationship Id="rId4" Type="http://schemas.openxmlformats.org/officeDocument/2006/relationships/tags" Target="../tags/tag17.xml"/><Relationship Id="rId9" Type="http://schemas.openxmlformats.org/officeDocument/2006/relationships/tags" Target="../tags/tag22.xml"/></Relationships>
</file>

<file path=ppt/slides/_rels/slide4.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notesSlide" Target="../notesSlides/notesSlide5.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image" Target="../media/image10.gif"/><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9.emf"/><Relationship Id="rId2" Type="http://schemas.openxmlformats.org/officeDocument/2006/relationships/tags" Target="../tags/tag31.xml"/><Relationship Id="rId1" Type="http://schemas.openxmlformats.org/officeDocument/2006/relationships/vmlDrawing" Target="../drawings/vmlDrawing1.vml"/><Relationship Id="rId6" Type="http://schemas.openxmlformats.org/officeDocument/2006/relationships/tags" Target="../tags/tag35.xml"/><Relationship Id="rId11" Type="http://schemas.openxmlformats.org/officeDocument/2006/relationships/oleObject" Target="../embeddings/oleObject1.bin"/><Relationship Id="rId5" Type="http://schemas.openxmlformats.org/officeDocument/2006/relationships/tags" Target="../tags/tag34.xml"/><Relationship Id="rId10" Type="http://schemas.openxmlformats.org/officeDocument/2006/relationships/notesSlide" Target="../notesSlides/notesSlide6.xml"/><Relationship Id="rId4" Type="http://schemas.openxmlformats.org/officeDocument/2006/relationships/tags" Target="../tags/tag33.xml"/><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12.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1.emf"/><Relationship Id="rId2" Type="http://schemas.openxmlformats.org/officeDocument/2006/relationships/tags" Target="../tags/tag38.xml"/><Relationship Id="rId1" Type="http://schemas.openxmlformats.org/officeDocument/2006/relationships/vmlDrawing" Target="../drawings/vmlDrawing2.vml"/><Relationship Id="rId6" Type="http://schemas.openxmlformats.org/officeDocument/2006/relationships/tags" Target="../tags/tag42.xml"/><Relationship Id="rId11" Type="http://schemas.openxmlformats.org/officeDocument/2006/relationships/oleObject" Target="../embeddings/oleObject2.bin"/><Relationship Id="rId5" Type="http://schemas.openxmlformats.org/officeDocument/2006/relationships/tags" Target="../tags/tag41.xml"/><Relationship Id="rId10" Type="http://schemas.openxmlformats.org/officeDocument/2006/relationships/notesSlide" Target="../notesSlides/notesSlide7.xml"/><Relationship Id="rId4" Type="http://schemas.openxmlformats.org/officeDocument/2006/relationships/tags" Target="../tags/tag40.xml"/><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2.png"/><Relationship Id="rId2" Type="http://schemas.openxmlformats.org/officeDocument/2006/relationships/tags" Target="../tags/tag45.xml"/><Relationship Id="rId1" Type="http://schemas.openxmlformats.org/officeDocument/2006/relationships/vmlDrawing" Target="../drawings/vmlDrawing3.vml"/><Relationship Id="rId6" Type="http://schemas.openxmlformats.org/officeDocument/2006/relationships/tags" Target="../tags/tag49.xml"/><Relationship Id="rId11" Type="http://schemas.openxmlformats.org/officeDocument/2006/relationships/image" Target="../media/image13.emf"/><Relationship Id="rId5" Type="http://schemas.openxmlformats.org/officeDocument/2006/relationships/tags" Target="../tags/tag48.xml"/><Relationship Id="rId10" Type="http://schemas.openxmlformats.org/officeDocument/2006/relationships/oleObject" Target="../embeddings/oleObject3.bin"/><Relationship Id="rId4" Type="http://schemas.openxmlformats.org/officeDocument/2006/relationships/tags" Target="../tags/tag47.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3.xml"/><Relationship Id="rId7"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14.jpeg"/><Relationship Id="rId5" Type="http://schemas.openxmlformats.org/officeDocument/2006/relationships/tags" Target="../tags/tag55.xml"/><Relationship Id="rId10" Type="http://schemas.openxmlformats.org/officeDocument/2006/relationships/image" Target="../media/image3.png"/><Relationship Id="rId4" Type="http://schemas.openxmlformats.org/officeDocument/2006/relationships/tags" Target="../tags/tag5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subTitle" idx="1"/>
            <p:custDataLst>
              <p:tags r:id="rId1"/>
            </p:custDataLst>
          </p:nvPr>
        </p:nvSpPr>
        <p:spPr>
          <a:xfrm>
            <a:off x="1127815" y="5013177"/>
            <a:ext cx="7560270" cy="360040"/>
          </a:xfrm>
        </p:spPr>
        <p:txBody>
          <a:bodyPr/>
          <a:lstStyle/>
          <a:p>
            <a:r>
              <a:rPr lang="en-CA" sz="1800" b="1" noProof="0" dirty="0">
                <a:solidFill>
                  <a:srgbClr val="27993A"/>
                </a:solidFill>
              </a:rPr>
              <a:t>Thang Le Dinh, PhD, PMP</a:t>
            </a:r>
          </a:p>
          <a:p>
            <a:r>
              <a:rPr lang="en-CA" sz="1800" dirty="0" err="1">
                <a:solidFill>
                  <a:srgbClr val="27993A"/>
                </a:solidFill>
              </a:rPr>
              <a:t>Professeur</a:t>
            </a:r>
            <a:r>
              <a:rPr lang="en-CA" sz="1800" dirty="0">
                <a:solidFill>
                  <a:srgbClr val="27993A"/>
                </a:solidFill>
              </a:rPr>
              <a:t> </a:t>
            </a:r>
            <a:r>
              <a:rPr lang="en-CA" sz="1800" dirty="0" err="1">
                <a:solidFill>
                  <a:srgbClr val="27993A"/>
                </a:solidFill>
              </a:rPr>
              <a:t>en</a:t>
            </a:r>
            <a:r>
              <a:rPr lang="en-CA" sz="1800" dirty="0">
                <a:solidFill>
                  <a:srgbClr val="27993A"/>
                </a:solidFill>
              </a:rPr>
              <a:t> </a:t>
            </a:r>
            <a:r>
              <a:rPr lang="en-CA" sz="1800" dirty="0" err="1">
                <a:solidFill>
                  <a:srgbClr val="27993A"/>
                </a:solidFill>
              </a:rPr>
              <a:t>systèmes</a:t>
            </a:r>
            <a:r>
              <a:rPr lang="en-CA" sz="1800" dirty="0">
                <a:solidFill>
                  <a:srgbClr val="27993A"/>
                </a:solidFill>
              </a:rPr>
              <a:t> </a:t>
            </a:r>
            <a:r>
              <a:rPr lang="en-CA" sz="1800" dirty="0" err="1">
                <a:solidFill>
                  <a:srgbClr val="27993A"/>
                </a:solidFill>
              </a:rPr>
              <a:t>d’information</a:t>
            </a:r>
            <a:endParaRPr lang="en-CA" sz="1800" noProof="0" dirty="0">
              <a:solidFill>
                <a:srgbClr val="27993A"/>
              </a:solidFill>
            </a:endParaRPr>
          </a:p>
          <a:p>
            <a:r>
              <a:rPr lang="en-CA" sz="1800" noProof="0" dirty="0" err="1">
                <a:solidFill>
                  <a:srgbClr val="27993A"/>
                </a:solidFill>
              </a:rPr>
              <a:t>Université</a:t>
            </a:r>
            <a:r>
              <a:rPr lang="en-CA" sz="1800" noProof="0" dirty="0">
                <a:solidFill>
                  <a:srgbClr val="27993A"/>
                </a:solidFill>
              </a:rPr>
              <a:t> du Québec à Trois-Rivières, Canada</a:t>
            </a:r>
          </a:p>
        </p:txBody>
      </p:sp>
      <p:sp>
        <p:nvSpPr>
          <p:cNvPr id="2053" name="Rectangle 5"/>
          <p:cNvSpPr>
            <a:spLocks noGrp="1" noChangeArrowheads="1"/>
          </p:cNvSpPr>
          <p:nvPr>
            <p:ph type="ctrTitle"/>
            <p:custDataLst>
              <p:tags r:id="rId2"/>
            </p:custDataLst>
          </p:nvPr>
        </p:nvSpPr>
        <p:spPr>
          <a:xfrm>
            <a:off x="3815408" y="1800907"/>
            <a:ext cx="5328592" cy="1800200"/>
          </a:xfrm>
        </p:spPr>
        <p:txBody>
          <a:bodyPr/>
          <a:lstStyle/>
          <a:p>
            <a:pPr hangingPunct="0"/>
            <a:r>
              <a:rPr lang="fr-CA" b="1" dirty="0">
                <a:solidFill>
                  <a:srgbClr val="C00000"/>
                </a:solidFill>
              </a:rPr>
              <a:t>Vers un système de services intelligents fondé sur la connaissance pour les services bancaires intelligents</a:t>
            </a:r>
          </a:p>
        </p:txBody>
      </p:sp>
      <p:sp>
        <p:nvSpPr>
          <p:cNvPr id="5" name="Espace réservé du numéro de diapositive 4"/>
          <p:cNvSpPr>
            <a:spLocks noGrp="1"/>
          </p:cNvSpPr>
          <p:nvPr>
            <p:ph type="sldNum" sz="quarter" idx="4"/>
            <p:custDataLst>
              <p:tags r:id="rId3"/>
            </p:custDataLst>
          </p:nvPr>
        </p:nvSpPr>
        <p:spPr/>
        <p:txBody>
          <a:bodyPr/>
          <a:lstStyle/>
          <a:p>
            <a:fld id="{24C65AC3-BEA3-4506-BE0D-3D4019E85E88}" type="slidenum">
              <a:rPr lang="fr-CA" smtClean="0"/>
              <a:pPr/>
              <a:t>1</a:t>
            </a:fld>
            <a:endParaRPr lang="fr-CA" dirty="0"/>
          </a:p>
        </p:txBody>
      </p:sp>
      <p:pic>
        <p:nvPicPr>
          <p:cNvPr id="17410" name="Picture 2" descr="Retour vers UQT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55575" y="-136525"/>
            <a:ext cx="238125" cy="238125"/>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5"/>
              </p:ext>
            </p:extLst>
          </p:nvPr>
        </p:nvPicPr>
        <p:blipFill>
          <a:blip r:embed="rId14"/>
          <a:stretch>
            <a:fillRect/>
          </a:stretch>
        </p:blipFill>
        <p:spPr>
          <a:xfrm>
            <a:off x="8318500" y="6032500"/>
            <a:ext cx="609600" cy="609600"/>
          </a:xfrm>
          <a:prstGeom prst="rect">
            <a:avLst/>
          </a:prstGeom>
        </p:spPr>
      </p:pic>
      <p:pic>
        <p:nvPicPr>
          <p:cNvPr id="19458" name="Picture 2" descr="DIMALAB 2017">
            <a:extLst>
              <a:ext uri="{FF2B5EF4-FFF2-40B4-BE49-F238E27FC236}">
                <a16:creationId xmlns:a16="http://schemas.microsoft.com/office/drawing/2014/main" id="{DBE458C5-A1B5-411F-AB07-89ACB7AD39F1}"/>
              </a:ext>
            </a:extLst>
          </p:cNvPr>
          <p:cNvPicPr>
            <a:picLocks noChangeAspect="1" noChangeArrowheads="1"/>
          </p:cNvPicPr>
          <p:nvPr>
            <p:custDataLst>
              <p:tags r:id="rId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7740352" y="5860030"/>
            <a:ext cx="1338372" cy="99797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25076CF-7E50-4AC3-9AB8-452915F1B6ED}"/>
              </a:ext>
            </a:extLst>
          </p:cNvPr>
          <p:cNvPicPr>
            <a:picLocks noChangeAspect="1"/>
          </p:cNvPicPr>
          <p:nvPr>
            <p:custDataLst>
              <p:tags r:id="rId9"/>
            </p:custDataLst>
          </p:nvPr>
        </p:nvPicPr>
        <p:blipFill>
          <a:blip r:embed="rId16"/>
          <a:stretch>
            <a:fillRect/>
          </a:stretch>
        </p:blipFill>
        <p:spPr>
          <a:xfrm>
            <a:off x="33273" y="0"/>
            <a:ext cx="3764796" cy="707886"/>
          </a:xfrm>
          <a:prstGeom prst="rect">
            <a:avLst/>
          </a:prstGeom>
        </p:spPr>
      </p:pic>
      <p:sp>
        <p:nvSpPr>
          <p:cNvPr id="6" name="Rectangle 5">
            <a:extLst>
              <a:ext uri="{FF2B5EF4-FFF2-40B4-BE49-F238E27FC236}">
                <a16:creationId xmlns:a16="http://schemas.microsoft.com/office/drawing/2014/main" id="{E43023D3-FB91-453F-952E-51C5FCFF617B}"/>
              </a:ext>
            </a:extLst>
          </p:cNvPr>
          <p:cNvSpPr/>
          <p:nvPr>
            <p:custDataLst>
              <p:tags r:id="rId10"/>
            </p:custDataLst>
          </p:nvPr>
        </p:nvSpPr>
        <p:spPr>
          <a:xfrm>
            <a:off x="2769104" y="0"/>
            <a:ext cx="6381875" cy="707886"/>
          </a:xfrm>
          <a:prstGeom prst="rect">
            <a:avLst/>
          </a:prstGeom>
          <a:solidFill>
            <a:schemeClr val="accent1">
              <a:lumMod val="75000"/>
            </a:schemeClr>
          </a:solidFill>
        </p:spPr>
        <p:txBody>
          <a:bodyPr wrap="none">
            <a:spAutoFit/>
          </a:bodyPr>
          <a:lstStyle/>
          <a:p>
            <a:r>
              <a:rPr lang="fr-CA" sz="2000" dirty="0"/>
              <a:t>Présentation à la communauté en analytique avancée </a:t>
            </a:r>
          </a:p>
          <a:p>
            <a:r>
              <a:rPr lang="fr-CA" sz="2000" dirty="0"/>
              <a:t>du mouvement Desjardins – 13 oct. 2021</a:t>
            </a:r>
          </a:p>
        </p:txBody>
      </p:sp>
    </p:spTree>
  </p:cSld>
  <p:clrMapOvr>
    <a:masterClrMapping/>
  </p:clrMapOvr>
  <mc:AlternateContent xmlns:mc="http://schemas.openxmlformats.org/markup-compatibility/2006" xmlns:p14="http://schemas.microsoft.com/office/powerpoint/2010/main">
    <mc:Choice Requires="p14">
      <p:transition spd="slow" p14:dur="2000" advTm="39430"/>
    </mc:Choice>
    <mc:Fallback xmlns="">
      <p:transition spd="slow" advTm="39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mod="1">
    <p:ext uri="{3A86A75C-4F4B-4683-9AE1-C65F6400EC91}">
      <p14:laserTraceLst xmlns:p14="http://schemas.microsoft.com/office/powerpoint/2010/main">
        <p14:tracePtLst>
          <p14:tracePt t="1537" x="3197225" y="4062413"/>
          <p14:tracePt t="1577" x="3160713" y="4062413"/>
          <p14:tracePt t="1585" x="3000375" y="4037013"/>
          <p14:tracePt t="1596" x="2697163" y="3990975"/>
          <p14:tracePt t="1613" x="1965325" y="3956050"/>
          <p14:tracePt t="1629" x="1223963" y="3894138"/>
          <p14:tracePt t="1646" x="561975" y="3813175"/>
          <p14:tracePt t="1663" x="401638" y="3786188"/>
          <p14:tracePt t="1679" x="374650" y="3776663"/>
          <p14:tracePt t="1713" x="384175" y="3759200"/>
          <p14:tracePt t="1729" x="428625" y="3732213"/>
          <p14:tracePt t="1746" x="473075" y="3714750"/>
          <p14:tracePt t="1763" x="490538" y="3714750"/>
          <p14:tracePt t="1779" x="490538" y="3705225"/>
          <p14:tracePt t="1796" x="500063" y="3697288"/>
          <p14:tracePt t="1813" x="517525" y="3687763"/>
          <p14:tracePt t="1829" x="527050" y="3679825"/>
          <p14:tracePt t="1846" x="561975" y="3660775"/>
          <p14:tracePt t="1863" x="598488" y="3643313"/>
          <p14:tracePt t="1879" x="608013" y="3633788"/>
          <p14:tracePt t="1896" x="615950" y="3625850"/>
          <p14:tracePt t="1913" x="615950" y="361632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p:txBody>
          <a:bodyPr/>
          <a:lstStyle/>
          <a:p>
            <a:r>
              <a:rPr lang="en-CA" sz="2800" noProof="0" dirty="0">
                <a:solidFill>
                  <a:srgbClr val="C00000"/>
                </a:solidFill>
              </a:rPr>
              <a:t>Outline</a:t>
            </a:r>
          </a:p>
        </p:txBody>
      </p:sp>
      <p:sp>
        <p:nvSpPr>
          <p:cNvPr id="3" name="Espace réservé du contenu 2"/>
          <p:cNvSpPr>
            <a:spLocks noGrp="1"/>
          </p:cNvSpPr>
          <p:nvPr>
            <p:ph idx="1"/>
            <p:custDataLst>
              <p:tags r:id="rId3"/>
            </p:custDataLst>
          </p:nvPr>
        </p:nvSpPr>
        <p:spPr>
          <a:xfrm>
            <a:off x="1403648" y="1628800"/>
            <a:ext cx="7344816" cy="4104456"/>
          </a:xfrm>
        </p:spPr>
        <p:txBody>
          <a:bodyPr/>
          <a:lstStyle/>
          <a:p>
            <a:pPr algn="just"/>
            <a:r>
              <a:rPr lang="en-CA" sz="2800" noProof="0" dirty="0"/>
              <a:t>Introduction</a:t>
            </a:r>
          </a:p>
          <a:p>
            <a:pPr algn="just"/>
            <a:r>
              <a:rPr lang="en-US" sz="2800" dirty="0" err="1"/>
              <a:t>Systèmes</a:t>
            </a:r>
            <a:r>
              <a:rPr lang="en-US" sz="2800" dirty="0"/>
              <a:t> de service </a:t>
            </a:r>
            <a:r>
              <a:rPr lang="en-US" sz="2800" dirty="0" err="1"/>
              <a:t>intelligents</a:t>
            </a:r>
            <a:endParaRPr lang="en-US" sz="2800" dirty="0"/>
          </a:p>
          <a:p>
            <a:r>
              <a:rPr lang="fr-CA" sz="2800" b="1" dirty="0">
                <a:solidFill>
                  <a:srgbClr val="C00000"/>
                </a:solidFill>
              </a:rPr>
              <a:t>Modèle de connaissances tenant compte du contexte pour les systèmes de services intelligents </a:t>
            </a:r>
          </a:p>
          <a:p>
            <a:r>
              <a:rPr lang="fr-CA" sz="2800" dirty="0"/>
              <a:t>Système de service intelligent pour les services bancaires intelligents</a:t>
            </a:r>
          </a:p>
          <a:p>
            <a:r>
              <a:rPr lang="fr-CA" sz="2800" dirty="0"/>
              <a:t>Conclusion</a:t>
            </a:r>
          </a:p>
          <a:p>
            <a:pPr algn="just"/>
            <a:endParaRPr lang="en-CA" sz="2800" noProof="0" dirty="0"/>
          </a:p>
        </p:txBody>
      </p:sp>
      <p:sp>
        <p:nvSpPr>
          <p:cNvPr id="7" name="Espace réservé du numéro de diapositive 6"/>
          <p:cNvSpPr>
            <a:spLocks noGrp="1"/>
          </p:cNvSpPr>
          <p:nvPr>
            <p:ph type="sldNum" sz="quarter" idx="12"/>
            <p:custDataLst>
              <p:tags r:id="rId4"/>
            </p:custDataLst>
          </p:nvPr>
        </p:nvSpPr>
        <p:spPr>
          <a:xfrm>
            <a:off x="7008357" y="6362195"/>
            <a:ext cx="2133600" cy="476250"/>
          </a:xfrm>
        </p:spPr>
        <p:txBody>
          <a:bodyPr/>
          <a:lstStyle/>
          <a:p>
            <a:fld id="{712E22A0-2D87-479C-8169-BB4647ED57A1}" type="slidenum">
              <a:rPr lang="fr-CA" smtClean="0"/>
              <a:pPr/>
              <a:t>10</a:t>
            </a:fld>
            <a:endParaRPr lang="fr-CA" dirty="0"/>
          </a:p>
        </p:txBody>
      </p:sp>
      <p:sp>
        <p:nvSpPr>
          <p:cNvPr id="4" name="Flèche droite 3"/>
          <p:cNvSpPr/>
          <p:nvPr>
            <p:custDataLst>
              <p:tags r:id="rId5"/>
            </p:custDataLst>
          </p:nvPr>
        </p:nvSpPr>
        <p:spPr>
          <a:xfrm>
            <a:off x="760999" y="2780928"/>
            <a:ext cx="64328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custDataLst>
      <p:tags r:id="rId1"/>
    </p:custDataLst>
    <p:extLst>
      <p:ext uri="{BB962C8B-B14F-4D97-AF65-F5344CB8AC3E}">
        <p14:creationId xmlns:p14="http://schemas.microsoft.com/office/powerpoint/2010/main" val="522593397"/>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ext uri="{3A86A75C-4F4B-4683-9AE1-C65F6400EC91}">
      <p14:laserTraceLst xmlns:p14="http://schemas.microsoft.com/office/powerpoint/2010/main">
        <p14:tracePtLst>
          <p14:tracePt t="3503" x="946150" y="3581400"/>
          <p14:tracePt t="3511" x="1438275" y="3527425"/>
          <p14:tracePt t="3520" x="1660525" y="3527425"/>
          <p14:tracePt t="3537" x="1776413" y="3536950"/>
          <p14:tracePt t="3554" x="1795463" y="3536950"/>
          <p14:tracePt t="3570" x="1803400" y="3527425"/>
          <p14:tracePt t="3587" x="1847850" y="3465513"/>
          <p14:tracePt t="3604" x="1911350" y="3340100"/>
          <p14:tracePt t="3621" x="1982788" y="3187700"/>
          <p14:tracePt t="3637" x="2098675" y="3027363"/>
          <p14:tracePt t="3654" x="2214563" y="2894013"/>
          <p14:tracePt t="3671" x="2428875" y="2581275"/>
          <p14:tracePt t="3687" x="2616200" y="2330450"/>
          <p14:tracePt t="3704" x="2751138" y="2125663"/>
          <p14:tracePt t="3721" x="2813050" y="1990725"/>
          <p14:tracePt t="3737" x="2840038" y="1946275"/>
          <p14:tracePt t="3754" x="2857500" y="1919288"/>
          <p14:tracePt t="3771" x="2867025" y="1901825"/>
          <p14:tracePt t="3850" x="2867025" y="1893888"/>
          <p14:tracePt t="3858" x="2867025" y="1884363"/>
          <p14:tracePt t="3866" x="2867025" y="1874838"/>
          <p14:tracePt t="3874" x="2874963" y="1874838"/>
          <p14:tracePt t="3887" x="2874963" y="1866900"/>
          <p14:tracePt t="3904" x="2884488" y="1857375"/>
          <p14:tracePt t="3920" x="2884488" y="1847850"/>
          <p14:tracePt t="5625" x="2911475" y="1884363"/>
          <p14:tracePt t="5633" x="2928938" y="1946275"/>
          <p14:tracePt t="5641" x="2938463" y="1990725"/>
          <p14:tracePt t="5654" x="2938463" y="2062163"/>
          <p14:tracePt t="5671" x="2946400" y="2108200"/>
          <p14:tracePt t="5687" x="2955925" y="2133600"/>
          <p14:tracePt t="5704" x="2955925" y="2152650"/>
          <p14:tracePt t="5721" x="2955925" y="2160588"/>
          <p14:tracePt t="5795" x="2955925" y="2170113"/>
          <p14:tracePt t="5801" x="2965450" y="2187575"/>
          <p14:tracePt t="5809" x="2965450" y="2214563"/>
          <p14:tracePt t="5821" x="2965450" y="2241550"/>
          <p14:tracePt t="5837" x="2965450" y="2330450"/>
          <p14:tracePt t="5854" x="2965450" y="2411413"/>
          <p14:tracePt t="5871" x="2965450" y="2455863"/>
          <p14:tracePt t="5888" x="2955925" y="2509838"/>
          <p14:tracePt t="5904" x="2955925" y="2527300"/>
          <p14:tracePt t="5921" x="2946400" y="2536825"/>
          <p14:tracePt t="17045" x="2946400" y="2544763"/>
          <p14:tracePt t="17055" x="2955925" y="2544763"/>
          <p14:tracePt t="17060" x="2955925" y="2554288"/>
          <p14:tracePt t="17072" x="2965450" y="2562225"/>
          <p14:tracePt t="17089" x="2973388" y="2571750"/>
          <p14:tracePt t="17106" x="2982913" y="2589213"/>
          <p14:tracePt t="17122" x="2990850" y="2608263"/>
          <p14:tracePt t="17139" x="3000375" y="2608263"/>
          <p14:tracePt t="17172" x="3000375" y="26162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a:xfrm>
            <a:off x="322262" y="116632"/>
            <a:ext cx="7850138" cy="1008112"/>
          </a:xfrm>
        </p:spPr>
        <p:txBody>
          <a:bodyPr/>
          <a:lstStyle/>
          <a:p>
            <a:r>
              <a:rPr lang="fr-CA" sz="2800" kern="1200" dirty="0">
                <a:solidFill>
                  <a:srgbClr val="C00000"/>
                </a:solidFill>
              </a:rPr>
              <a:t>Approche fondée sur les connaissances</a:t>
            </a:r>
            <a:endParaRPr lang="fr-CA" sz="2800" dirty="0">
              <a:solidFill>
                <a:srgbClr val="C00000"/>
              </a:solidFill>
            </a:endParaRPr>
          </a:p>
        </p:txBody>
      </p:sp>
      <p:sp>
        <p:nvSpPr>
          <p:cNvPr id="7" name="Espace réservé du numéro de diapositive 6"/>
          <p:cNvSpPr>
            <a:spLocks noGrp="1"/>
          </p:cNvSpPr>
          <p:nvPr>
            <p:ph type="sldNum" sz="quarter" idx="12"/>
            <p:custDataLst>
              <p:tags r:id="rId3"/>
            </p:custDataLst>
          </p:nvPr>
        </p:nvSpPr>
        <p:spPr>
          <a:xfrm>
            <a:off x="7008357" y="6362195"/>
            <a:ext cx="2133600" cy="476250"/>
          </a:xfrm>
        </p:spPr>
        <p:txBody>
          <a:bodyPr/>
          <a:lstStyle/>
          <a:p>
            <a:fld id="{712E22A0-2D87-479C-8169-BB4647ED57A1}" type="slidenum">
              <a:rPr lang="fr-CA" smtClean="0"/>
              <a:pPr/>
              <a:t>11</a:t>
            </a:fld>
            <a:endParaRPr lang="fr-CA" dirty="0"/>
          </a:p>
        </p:txBody>
      </p:sp>
      <p:sp>
        <p:nvSpPr>
          <p:cNvPr id="3" name="Espace réservé du contenu 2"/>
          <p:cNvSpPr>
            <a:spLocks noGrp="1"/>
          </p:cNvSpPr>
          <p:nvPr>
            <p:ph idx="1"/>
            <p:custDataLst>
              <p:tags r:id="rId4"/>
            </p:custDataLst>
          </p:nvPr>
        </p:nvSpPr>
        <p:spPr>
          <a:xfrm>
            <a:off x="0" y="1170464"/>
            <a:ext cx="5868144" cy="3511546"/>
          </a:xfrm>
        </p:spPr>
        <p:txBody>
          <a:bodyPr/>
          <a:lstStyle/>
          <a:p>
            <a:r>
              <a:rPr lang="fr-CA" sz="2000" dirty="0">
                <a:solidFill>
                  <a:srgbClr val="C00000"/>
                </a:solidFill>
              </a:rPr>
              <a:t>Structure des connaissances (</a:t>
            </a:r>
            <a:r>
              <a:rPr lang="en-US" sz="2000" dirty="0">
                <a:solidFill>
                  <a:srgbClr val="C00000"/>
                </a:solidFill>
              </a:rPr>
              <a:t>knowledge structure)</a:t>
            </a:r>
          </a:p>
          <a:p>
            <a:pPr lvl="1"/>
            <a:r>
              <a:rPr lang="fr-CA" sz="1800" dirty="0"/>
              <a:t>La construction principale d’une structure de connaissance est </a:t>
            </a:r>
            <a:r>
              <a:rPr lang="fr-CA" sz="1800" b="1" dirty="0">
                <a:solidFill>
                  <a:srgbClr val="C00000"/>
                </a:solidFill>
              </a:rPr>
              <a:t>l’objet de connaissance </a:t>
            </a:r>
            <a:r>
              <a:rPr lang="fr-CA" sz="1800" dirty="0">
                <a:solidFill>
                  <a:srgbClr val="C00000"/>
                </a:solidFill>
              </a:rPr>
              <a:t>(</a:t>
            </a:r>
            <a:r>
              <a:rPr lang="fr-CA" sz="1800" dirty="0" err="1">
                <a:solidFill>
                  <a:srgbClr val="C00000"/>
                </a:solidFill>
              </a:rPr>
              <a:t>knowledge</a:t>
            </a:r>
            <a:r>
              <a:rPr lang="fr-CA" sz="1800" dirty="0">
                <a:solidFill>
                  <a:srgbClr val="C00000"/>
                </a:solidFill>
              </a:rPr>
              <a:t> </a:t>
            </a:r>
            <a:r>
              <a:rPr lang="fr-CA" sz="1800" dirty="0" err="1">
                <a:solidFill>
                  <a:srgbClr val="C00000"/>
                </a:solidFill>
              </a:rPr>
              <a:t>object</a:t>
            </a:r>
            <a:r>
              <a:rPr lang="fr-CA" sz="1800" dirty="0">
                <a:solidFill>
                  <a:srgbClr val="C00000"/>
                </a:solidFill>
              </a:rPr>
              <a:t>)</a:t>
            </a:r>
            <a:r>
              <a:rPr lang="fr-CA" sz="1800" dirty="0"/>
              <a:t>, qui est défini comme un cadre composé de conteneurs pour différents types d’informations spécifiques, appelées </a:t>
            </a:r>
            <a:r>
              <a:rPr lang="fr-CA" sz="1800" b="1" dirty="0"/>
              <a:t>composantes de connaissance</a:t>
            </a:r>
            <a:r>
              <a:rPr lang="fr-CA" sz="1800" dirty="0"/>
              <a:t> (</a:t>
            </a:r>
            <a:r>
              <a:rPr lang="fr-CA" sz="1800" dirty="0" err="1"/>
              <a:t>knowledge</a:t>
            </a:r>
            <a:r>
              <a:rPr lang="fr-CA" sz="1800" dirty="0"/>
              <a:t> component). </a:t>
            </a:r>
          </a:p>
          <a:p>
            <a:r>
              <a:rPr lang="fr-CA" sz="2000" dirty="0">
                <a:solidFill>
                  <a:srgbClr val="C00000"/>
                </a:solidFill>
              </a:rPr>
              <a:t>Composantes de connaissance (</a:t>
            </a:r>
            <a:r>
              <a:rPr lang="en-US" sz="2000" dirty="0">
                <a:solidFill>
                  <a:srgbClr val="C00000"/>
                </a:solidFill>
              </a:rPr>
              <a:t>knowledge components)</a:t>
            </a:r>
          </a:p>
          <a:p>
            <a:pPr lvl="1"/>
            <a:r>
              <a:rPr lang="fr-CA" sz="1800" dirty="0"/>
              <a:t>Principales composantes de connaissance telles que le </a:t>
            </a:r>
            <a:r>
              <a:rPr lang="fr-CA" sz="1800" b="1" dirty="0"/>
              <a:t>savoir</a:t>
            </a:r>
            <a:r>
              <a:rPr lang="fr-CA" sz="1800" dirty="0"/>
              <a:t> (know-</a:t>
            </a:r>
            <a:r>
              <a:rPr lang="fr-CA" sz="1800" dirty="0" err="1"/>
              <a:t>what</a:t>
            </a:r>
            <a:r>
              <a:rPr lang="fr-CA" sz="1800" dirty="0"/>
              <a:t>), le </a:t>
            </a:r>
            <a:r>
              <a:rPr lang="fr-CA" sz="1800" b="1" dirty="0"/>
              <a:t>savoir-faire</a:t>
            </a:r>
            <a:r>
              <a:rPr lang="fr-CA" sz="1800" dirty="0"/>
              <a:t> (know-how) et le </a:t>
            </a:r>
            <a:r>
              <a:rPr lang="fr-CA" sz="1800" b="1" dirty="0"/>
              <a:t>savoir-pourquoi</a:t>
            </a:r>
            <a:r>
              <a:rPr lang="fr-CA" sz="1800" dirty="0"/>
              <a:t> (know-</a:t>
            </a:r>
            <a:r>
              <a:rPr lang="fr-CA" sz="1800" dirty="0" err="1"/>
              <a:t>why</a:t>
            </a:r>
            <a:r>
              <a:rPr lang="fr-CA" sz="1800" dirty="0"/>
              <a:t>).</a:t>
            </a:r>
          </a:p>
          <a:p>
            <a:pPr lvl="1"/>
            <a:r>
              <a:rPr lang="fr-CA" sz="1800" dirty="0"/>
              <a:t>Autres composantes de connaissances: </a:t>
            </a:r>
            <a:r>
              <a:rPr lang="fr-CA" sz="1800" b="1" dirty="0"/>
              <a:t>savoir-qui </a:t>
            </a:r>
            <a:r>
              <a:rPr lang="fr-CA" sz="1800" dirty="0"/>
              <a:t>(</a:t>
            </a:r>
            <a:r>
              <a:rPr lang="fr-CA" sz="1800" dirty="0" err="1"/>
              <a:t>know-who</a:t>
            </a:r>
            <a:r>
              <a:rPr lang="fr-CA" sz="1800" dirty="0"/>
              <a:t>), </a:t>
            </a:r>
            <a:r>
              <a:rPr lang="fr-CA" sz="1800" b="1" dirty="0"/>
              <a:t>savoir-où</a:t>
            </a:r>
            <a:r>
              <a:rPr lang="fr-CA" sz="1800" dirty="0"/>
              <a:t> (know-</a:t>
            </a:r>
            <a:r>
              <a:rPr lang="fr-CA" sz="1800" dirty="0" err="1"/>
              <a:t>where</a:t>
            </a:r>
            <a:r>
              <a:rPr lang="fr-CA" sz="1800" dirty="0"/>
              <a:t>) et </a:t>
            </a:r>
            <a:r>
              <a:rPr lang="fr-CA" sz="1800" b="1" dirty="0"/>
              <a:t>savoir-quand</a:t>
            </a:r>
            <a:r>
              <a:rPr lang="fr-CA" sz="1800" dirty="0"/>
              <a:t> (know-</a:t>
            </a:r>
            <a:r>
              <a:rPr lang="fr-CA" sz="1800" dirty="0" err="1"/>
              <a:t>when</a:t>
            </a:r>
            <a:r>
              <a:rPr lang="fr-CA" sz="1800" dirty="0"/>
              <a:t>)</a:t>
            </a:r>
          </a:p>
          <a:p>
            <a:endParaRPr lang="en-US" sz="2000" dirty="0"/>
          </a:p>
          <a:p>
            <a:pPr marL="457200" lvl="1" indent="0">
              <a:buNone/>
            </a:pPr>
            <a:r>
              <a:rPr lang="en-US" sz="1800" dirty="0">
                <a:solidFill>
                  <a:srgbClr val="C00000"/>
                </a:solidFill>
                <a:sym typeface="Wingdings" panose="05000000000000000000" pitchFamily="2" charset="2"/>
              </a:rPr>
              <a:t>			</a:t>
            </a:r>
            <a:endParaRPr lang="en-US" sz="1800" b="1" i="1" dirty="0">
              <a:solidFill>
                <a:srgbClr val="C00000"/>
              </a:solidFill>
            </a:endParaRPr>
          </a:p>
        </p:txBody>
      </p:sp>
      <p:sp>
        <p:nvSpPr>
          <p:cNvPr id="4" name="Rectangle 2"/>
          <p:cNvSpPr>
            <a:spLocks noChangeArrowheads="1"/>
          </p:cNvSpPr>
          <p:nvPr>
            <p:custDataLst>
              <p:tags r:id="rId5"/>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aphicFrame>
        <p:nvGraphicFramePr>
          <p:cNvPr id="8" name="Objet 7">
            <a:extLst>
              <a:ext uri="{FF2B5EF4-FFF2-40B4-BE49-F238E27FC236}">
                <a16:creationId xmlns:a16="http://schemas.microsoft.com/office/drawing/2014/main" id="{CD0364F9-55C2-4B6C-B354-F9077F0B00A2}"/>
              </a:ext>
            </a:extLst>
          </p:cNvPr>
          <p:cNvGraphicFramePr>
            <a:graphicFrameLocks noChangeAspect="1"/>
          </p:cNvGraphicFramePr>
          <p:nvPr>
            <p:custDataLst>
              <p:tags r:id="rId6"/>
            </p:custDataLst>
            <p:extLst>
              <p:ext uri="{D42A27DB-BD31-4B8C-83A1-F6EECF244321}">
                <p14:modId xmlns:p14="http://schemas.microsoft.com/office/powerpoint/2010/main" val="2565478652"/>
              </p:ext>
            </p:extLst>
          </p:nvPr>
        </p:nvGraphicFramePr>
        <p:xfrm>
          <a:off x="5521352" y="2109151"/>
          <a:ext cx="3989708" cy="2428599"/>
        </p:xfrm>
        <a:graphic>
          <a:graphicData uri="http://schemas.openxmlformats.org/presentationml/2006/ole">
            <mc:AlternateContent xmlns:mc="http://schemas.openxmlformats.org/markup-compatibility/2006">
              <mc:Choice xmlns:v="urn:schemas-microsoft-com:vml" Requires="v">
                <p:oleObj spid="_x0000_s30733" name="Visio" r:id="rId9" imgW="2124165" imgH="1304859" progId="Visio.Drawing.11">
                  <p:embed/>
                </p:oleObj>
              </mc:Choice>
              <mc:Fallback>
                <p:oleObj name="Visio" r:id="rId9" imgW="2124165" imgH="1304859" progId="Visio.Drawing.11">
                  <p:embed/>
                  <p:pic>
                    <p:nvPicPr>
                      <p:cNvPr id="33" name="Objet 32">
                        <a:extLst>
                          <a:ext uri="{FF2B5EF4-FFF2-40B4-BE49-F238E27FC236}">
                            <a16:creationId xmlns:a16="http://schemas.microsoft.com/office/drawing/2014/main" id="{AF4701DF-AB3B-4599-A072-4D3833960CE2}"/>
                          </a:ext>
                        </a:extLst>
                      </p:cNvPr>
                      <p:cNvPicPr>
                        <a:picLocks noChangeAspect="1" noChangeArrowheads="1"/>
                      </p:cNvPicPr>
                      <p:nvPr/>
                    </p:nvPicPr>
                    <p:blipFill>
                      <a:blip r:embed="rId10"/>
                      <a:srcRect/>
                      <a:stretch>
                        <a:fillRect/>
                      </a:stretch>
                    </p:blipFill>
                    <p:spPr bwMode="auto">
                      <a:xfrm>
                        <a:off x="5521352" y="2109151"/>
                        <a:ext cx="3989708" cy="2428599"/>
                      </a:xfrm>
                      <a:prstGeom prst="rect">
                        <a:avLst/>
                      </a:prstGeom>
                      <a:noFill/>
                    </p:spPr>
                  </p:pic>
                </p:oleObj>
              </mc:Fallback>
            </mc:AlternateContent>
          </a:graphicData>
        </a:graphic>
      </p:graphicFrame>
    </p:spTree>
    <p:extLst>
      <p:ext uri="{BB962C8B-B14F-4D97-AF65-F5344CB8AC3E}">
        <p14:creationId xmlns:p14="http://schemas.microsoft.com/office/powerpoint/2010/main" val="1850012872"/>
      </p:ext>
    </p:extLst>
  </p:cSld>
  <p:clrMapOvr>
    <a:masterClrMapping/>
  </p:clrMapOvr>
  <mc:AlternateContent xmlns:mc="http://schemas.openxmlformats.org/markup-compatibility/2006" xmlns:p14="http://schemas.microsoft.com/office/powerpoint/2010/main">
    <mc:Choice Requires="p14">
      <p:transition spd="slow" p14:dur="2000" advTm="61215"/>
    </mc:Choice>
    <mc:Fallback xmlns="">
      <p:transition spd="slow" advTm="612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0313" x="2179638" y="3027363"/>
          <p14:tracePt t="30318" x="2187575" y="3044825"/>
          <p14:tracePt t="30327" x="2197100" y="3062288"/>
          <p14:tracePt t="30336" x="2205038" y="3089275"/>
          <p14:tracePt t="30353" x="2214563" y="3125788"/>
          <p14:tracePt t="30369" x="2224088" y="3143250"/>
          <p14:tracePt t="30386" x="2232025" y="3152775"/>
          <p14:tracePt t="30403" x="2232025" y="3160713"/>
          <p14:tracePt t="30419" x="2268538" y="3197225"/>
          <p14:tracePt t="30436" x="2295525" y="3241675"/>
          <p14:tracePt t="30453" x="2322513" y="3268663"/>
          <p14:tracePt t="30469" x="2347913" y="3276600"/>
          <p14:tracePt t="30486" x="2374900" y="3295650"/>
          <p14:tracePt t="30489" x="2393950" y="3313113"/>
          <p14:tracePt t="30503" x="2428875" y="3348038"/>
          <p14:tracePt t="30519" x="2509838" y="3394075"/>
          <p14:tracePt t="30536" x="2544763" y="3402013"/>
          <p14:tracePt t="30553" x="2571750" y="3402013"/>
          <p14:tracePt t="30569" x="2589213" y="3394075"/>
          <p14:tracePt t="30586" x="2608263" y="3375025"/>
          <p14:tracePt t="30603" x="2625725" y="3330575"/>
          <p14:tracePt t="30619" x="2643188" y="3268663"/>
          <p14:tracePt t="30636" x="2652713" y="3232150"/>
          <p14:tracePt t="30653" x="2652713" y="3214688"/>
          <p14:tracePt t="30669" x="2652713" y="3205163"/>
          <p14:tracePt t="30686" x="2643188" y="3187700"/>
          <p14:tracePt t="30703" x="2625725" y="3179763"/>
          <p14:tracePt t="30719" x="2562225" y="3160713"/>
          <p14:tracePt t="30736" x="2509838" y="3152775"/>
          <p14:tracePt t="30753" x="2455863" y="3152775"/>
          <p14:tracePt t="30769" x="2384425" y="3152775"/>
          <p14:tracePt t="30786" x="2312988" y="3187700"/>
          <p14:tracePt t="30803" x="2232025" y="3241675"/>
          <p14:tracePt t="30819" x="2125663" y="3375025"/>
          <p14:tracePt t="30836" x="2081213" y="3465513"/>
          <p14:tracePt t="30853" x="2062163" y="3571875"/>
          <p14:tracePt t="30869" x="2062163" y="3643313"/>
          <p14:tracePt t="30886" x="2098675" y="3714750"/>
          <p14:tracePt t="30903" x="2143125" y="3759200"/>
          <p14:tracePt t="30920" x="2268538" y="3768725"/>
          <p14:tracePt t="30936" x="2374900" y="3751263"/>
          <p14:tracePt t="30953" x="2482850" y="3679825"/>
          <p14:tracePt t="30969" x="2544763" y="3608388"/>
          <p14:tracePt t="30986" x="2598738" y="3562350"/>
          <p14:tracePt t="31003" x="2625725" y="3517900"/>
          <p14:tracePt t="31020" x="2633663" y="3455988"/>
          <p14:tracePt t="31036" x="2633663" y="3429000"/>
          <p14:tracePt t="31052" x="2633663" y="3394075"/>
          <p14:tracePt t="31069" x="2598738" y="3348038"/>
          <p14:tracePt t="31086" x="2554288" y="3322638"/>
          <p14:tracePt t="31103" x="2473325" y="3303588"/>
          <p14:tracePt t="31119" x="2312988" y="3303588"/>
          <p14:tracePt t="31136" x="2205038" y="3313113"/>
          <p14:tracePt t="31153" x="2143125" y="3357563"/>
          <p14:tracePt t="31169" x="2081213" y="3419475"/>
          <p14:tracePt t="31186" x="2044700" y="3482975"/>
          <p14:tracePt t="31203" x="2044700" y="3562350"/>
          <p14:tracePt t="31219" x="2089150" y="3660775"/>
          <p14:tracePt t="31236" x="2160588" y="3714750"/>
          <p14:tracePt t="31253" x="2322513" y="3732213"/>
          <p14:tracePt t="31269" x="2536825" y="3732213"/>
          <p14:tracePt t="31286" x="2741613" y="3679825"/>
          <p14:tracePt t="31303" x="2867025" y="3616325"/>
          <p14:tracePt t="31319" x="2938463" y="3536950"/>
          <p14:tracePt t="31336" x="2938463" y="3482975"/>
          <p14:tracePt t="31353" x="2938463" y="3438525"/>
          <p14:tracePt t="31369" x="2919413" y="3394075"/>
          <p14:tracePt t="31386" x="2867025" y="3330575"/>
          <p14:tracePt t="31403" x="2795588" y="3268663"/>
          <p14:tracePt t="31419" x="2670175" y="3205163"/>
          <p14:tracePt t="31436" x="2571750" y="3187700"/>
          <p14:tracePt t="31453" x="2473325" y="3187700"/>
          <p14:tracePt t="31469" x="2374900" y="3197225"/>
          <p14:tracePt t="31486" x="2241550" y="3251200"/>
          <p14:tracePt t="31503" x="2125663" y="3313113"/>
          <p14:tracePt t="31519" x="2036763" y="3411538"/>
          <p14:tracePt t="31536" x="1982788" y="3571875"/>
          <p14:tracePt t="31552" x="1990725" y="3660775"/>
          <p14:tracePt t="31569" x="2062163" y="3751263"/>
          <p14:tracePt t="31586" x="2205038" y="3822700"/>
          <p14:tracePt t="31603" x="2419350" y="3875088"/>
          <p14:tracePt t="31619" x="2697163" y="3902075"/>
          <p14:tracePt t="31636" x="2955925" y="3884613"/>
          <p14:tracePt t="31653" x="3009900" y="3840163"/>
          <p14:tracePt t="31669" x="3027363" y="3786188"/>
          <p14:tracePt t="31686" x="3027363" y="3732213"/>
          <p14:tracePt t="31703" x="3009900" y="3670300"/>
          <p14:tracePt t="31719" x="2973388" y="3608388"/>
          <p14:tracePt t="31737" x="2911475" y="3562350"/>
          <p14:tracePt t="31753" x="2874963" y="3554413"/>
          <p14:tracePt t="31769" x="2840038" y="3554413"/>
          <p14:tracePt t="31786" x="2795588" y="3554413"/>
          <p14:tracePt t="31803" x="2776538" y="3581400"/>
          <p14:tracePt t="31819" x="2768600" y="3625850"/>
          <p14:tracePt t="31836" x="2776538" y="3660775"/>
          <p14:tracePt t="31853" x="2813050" y="3724275"/>
          <p14:tracePt t="31869" x="2830513" y="3741738"/>
          <p14:tracePt t="31886" x="2840038" y="3759200"/>
          <p14:tracePt t="31903" x="2847975" y="3768725"/>
          <p14:tracePt t="31919" x="2857500" y="3776663"/>
          <p14:tracePt t="31936" x="2884488" y="3803650"/>
          <p14:tracePt t="31953" x="2928938" y="3857625"/>
          <p14:tracePt t="31969" x="2946400" y="3875088"/>
          <p14:tracePt t="31986" x="2965450" y="3875088"/>
          <p14:tracePt t="32003" x="2973388" y="3875088"/>
          <p14:tracePt t="32023" x="2982913" y="3875088"/>
          <p14:tracePt t="32039" x="2990850" y="3875088"/>
          <p14:tracePt t="32055" x="2990850" y="3867150"/>
          <p14:tracePt t="32069" x="3000375" y="3867150"/>
          <p14:tracePt t="32202" x="3009900" y="3867150"/>
          <p14:tracePt t="32224" x="3009900" y="3875088"/>
          <p14:tracePt t="32232" x="3017838" y="3875088"/>
          <p14:tracePt t="32239" x="3017838" y="3884613"/>
          <p14:tracePt t="32255" x="3027363" y="3884613"/>
          <p14:tracePt t="32269" x="3027363" y="3894138"/>
          <p14:tracePt t="32286" x="3027363" y="3902075"/>
          <p14:tracePt t="36465" x="3036888" y="3902075"/>
          <p14:tracePt t="36473" x="3108325" y="3956050"/>
          <p14:tracePt t="36482" x="3224213" y="4044950"/>
          <p14:tracePt t="36488" x="3394075" y="4160838"/>
          <p14:tracePt t="36504" x="3705225" y="4348163"/>
          <p14:tracePt t="36520" x="3840163" y="4456113"/>
          <p14:tracePt t="36537" x="3894138" y="4510088"/>
          <p14:tracePt t="36554" x="3902075" y="4510088"/>
          <p14:tracePt t="36621" x="3902075" y="4518025"/>
          <p14:tracePt t="36627" x="3911600" y="4518025"/>
          <p14:tracePt t="36637" x="3956050" y="4554538"/>
          <p14:tracePt t="36653" x="4017963" y="4589463"/>
          <p14:tracePt t="36670" x="4027488" y="4589463"/>
          <p14:tracePt t="36789" x="4017963" y="4589463"/>
          <p14:tracePt t="36813" x="4010025" y="4581525"/>
          <p14:tracePt t="36829" x="4010025" y="4572000"/>
          <p14:tracePt t="36837" x="4000500" y="4572000"/>
          <p14:tracePt t="36843" x="4000500" y="4562475"/>
          <p14:tracePt t="36854" x="4000500" y="4554538"/>
          <p14:tracePt t="36870" x="3990975" y="4554538"/>
          <p14:tracePt t="36887" x="3983038" y="4527550"/>
          <p14:tracePt t="36904" x="3973513" y="4500563"/>
          <p14:tracePt t="36920" x="3956050" y="4456113"/>
          <p14:tracePt t="36937" x="3938588" y="4419600"/>
          <p14:tracePt t="36954" x="3929063" y="4384675"/>
          <p14:tracePt t="36970" x="3911600" y="4340225"/>
          <p14:tracePt t="36987" x="3884613" y="4303713"/>
          <p14:tracePt t="36990" x="3875088" y="4286250"/>
          <p14:tracePt t="37004" x="3840163" y="4232275"/>
          <p14:tracePt t="37020" x="3813175" y="4187825"/>
          <p14:tracePt t="37037" x="3803650" y="4160838"/>
          <p14:tracePt t="37054" x="3786188" y="4133850"/>
          <p14:tracePt t="37070" x="3776663" y="4133850"/>
          <p14:tracePt t="37087" x="3776663" y="41163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fr-CA" sz="2800" dirty="0">
                <a:solidFill>
                  <a:srgbClr val="C00000"/>
                </a:solidFill>
              </a:rPr>
              <a:t>Contexte axé sur l’utilisateur</a:t>
            </a:r>
            <a:br>
              <a:rPr lang="fr-CA" sz="2800" dirty="0">
                <a:solidFill>
                  <a:srgbClr val="C00000"/>
                </a:solidFill>
              </a:rPr>
            </a:br>
            <a:r>
              <a:rPr lang="fr-CA" sz="2800" dirty="0">
                <a:solidFill>
                  <a:srgbClr val="C00000"/>
                </a:solidFill>
              </a:rPr>
              <a:t>(</a:t>
            </a:r>
            <a:r>
              <a:rPr lang="en-US" sz="2800" kern="1200" dirty="0">
                <a:solidFill>
                  <a:srgbClr val="C00000"/>
                </a:solidFill>
              </a:rPr>
              <a:t>User-centric context)</a:t>
            </a:r>
            <a:br>
              <a:rPr lang="en-US" sz="2000" kern="1200" dirty="0"/>
            </a:br>
            <a:endParaRPr lang="en-CA" sz="2000" noProof="0" dirty="0">
              <a:solidFill>
                <a:srgbClr val="C00000"/>
              </a:solidFill>
            </a:endParaRPr>
          </a:p>
        </p:txBody>
      </p:sp>
      <p:sp>
        <p:nvSpPr>
          <p:cNvPr id="7" name="Espace réservé du numéro de diapositive 6"/>
          <p:cNvSpPr>
            <a:spLocks noGrp="1"/>
          </p:cNvSpPr>
          <p:nvPr>
            <p:ph type="sldNum" sz="quarter" idx="12"/>
            <p:custDataLst>
              <p:tags r:id="rId2"/>
            </p:custDataLst>
          </p:nvPr>
        </p:nvSpPr>
        <p:spPr>
          <a:xfrm>
            <a:off x="7008357" y="6362195"/>
            <a:ext cx="2133600" cy="476250"/>
          </a:xfrm>
        </p:spPr>
        <p:txBody>
          <a:bodyPr/>
          <a:lstStyle/>
          <a:p>
            <a:fld id="{712E22A0-2D87-479C-8169-BB4647ED57A1}" type="slidenum">
              <a:rPr lang="fr-CA" smtClean="0"/>
              <a:pPr/>
              <a:t>12</a:t>
            </a:fld>
            <a:endParaRPr lang="fr-CA" dirty="0"/>
          </a:p>
        </p:txBody>
      </p:sp>
      <p:sp>
        <p:nvSpPr>
          <p:cNvPr id="6" name="Espace réservé du contenu 2"/>
          <p:cNvSpPr>
            <a:spLocks noGrp="1"/>
          </p:cNvSpPr>
          <p:nvPr>
            <p:ph idx="1"/>
            <p:custDataLst>
              <p:tags r:id="rId3"/>
            </p:custDataLst>
          </p:nvPr>
        </p:nvSpPr>
        <p:spPr>
          <a:xfrm>
            <a:off x="107504" y="1268760"/>
            <a:ext cx="4968552" cy="3456383"/>
          </a:xfrm>
        </p:spPr>
        <p:txBody>
          <a:bodyPr/>
          <a:lstStyle/>
          <a:p>
            <a:r>
              <a:rPr lang="fr-CA" sz="2000" dirty="0">
                <a:solidFill>
                  <a:srgbClr val="C00000"/>
                </a:solidFill>
              </a:rPr>
              <a:t>Un contexte </a:t>
            </a:r>
            <a:r>
              <a:rPr lang="fr-CA" sz="2000" dirty="0"/>
              <a:t> </a:t>
            </a:r>
          </a:p>
          <a:p>
            <a:pPr marL="400050" lvl="1" indent="0">
              <a:buNone/>
            </a:pPr>
            <a:r>
              <a:rPr lang="fr-CA" sz="1800" i="1" dirty="0"/>
              <a:t>« Le contexte désigne toute information pouvant être utilisée pour caractériser </a:t>
            </a:r>
            <a:r>
              <a:rPr lang="fr-CA" sz="1800" b="1" i="1" dirty="0"/>
              <a:t>la situation</a:t>
            </a:r>
            <a:r>
              <a:rPr lang="fr-CA" sz="1800" i="1" dirty="0"/>
              <a:t> d’une entité. Une entité est une personne, un lieu ou un objet qui est considéré comme pertinent pour l’interaction entre un utilisateur et une application, y compris l’utilisateur et les applications elles-mêmes. »</a:t>
            </a:r>
          </a:p>
          <a:p>
            <a:pPr marL="457200" lvl="1" indent="0" algn="just">
              <a:buNone/>
            </a:pPr>
            <a:endParaRPr lang="en-US" kern="1200" dirty="0"/>
          </a:p>
          <a:p>
            <a:pPr marL="457200" lvl="1" indent="0" algn="just">
              <a:buNone/>
            </a:pPr>
            <a:r>
              <a:rPr lang="en-US" kern="1200" dirty="0">
                <a:highlight>
                  <a:srgbClr val="C0C0C0"/>
                </a:highlight>
                <a:sym typeface="Wingdings" panose="05000000000000000000" pitchFamily="2" charset="2"/>
              </a:rPr>
              <a:t> </a:t>
            </a:r>
            <a:r>
              <a:rPr lang="en-US" kern="1200" dirty="0">
                <a:highlight>
                  <a:srgbClr val="C0C0C0"/>
                </a:highlight>
              </a:rPr>
              <a:t>Typical expression: </a:t>
            </a:r>
            <a:r>
              <a:rPr lang="en-US" kern="1200" dirty="0">
                <a:solidFill>
                  <a:srgbClr val="CC3300"/>
                </a:solidFill>
                <a:highlight>
                  <a:srgbClr val="C0C0C0"/>
                </a:highlight>
              </a:rPr>
              <a:t>“</a:t>
            </a:r>
            <a:r>
              <a:rPr lang="en-US" sz="1800" i="1" dirty="0">
                <a:solidFill>
                  <a:srgbClr val="CC3300"/>
                </a:solidFill>
                <a:highlight>
                  <a:srgbClr val="C0C0C0"/>
                </a:highlight>
              </a:rPr>
              <a:t>A « stakeholder » (know-who) performs « operations » (know-how) on « objects » (know-what) at « time » (know-when) in « a location » (know-where) because of « a contract » (know-with) to be consistent with « a business rule » (know-why).</a:t>
            </a:r>
            <a:r>
              <a:rPr lang="en-US" kern="1200" dirty="0">
                <a:solidFill>
                  <a:srgbClr val="CC3300"/>
                </a:solidFill>
                <a:highlight>
                  <a:srgbClr val="C0C0C0"/>
                </a:highlight>
              </a:rPr>
              <a:t>”</a:t>
            </a:r>
            <a:endParaRPr lang="en-US" sz="1800" kern="1200" dirty="0">
              <a:solidFill>
                <a:srgbClr val="CC3300"/>
              </a:solidFill>
              <a:highlight>
                <a:srgbClr val="C0C0C0"/>
              </a:highlight>
            </a:endParaRPr>
          </a:p>
        </p:txBody>
      </p:sp>
      <p:pic>
        <p:nvPicPr>
          <p:cNvPr id="29698" name="Picture 2" descr="Heureuses Femmes Multiraciales Travaillant Sur Des Gadgets Dans Un Magasin De Fleurs">
            <a:extLst>
              <a:ext uri="{FF2B5EF4-FFF2-40B4-BE49-F238E27FC236}">
                <a16:creationId xmlns:a16="http://schemas.microsoft.com/office/drawing/2014/main" id="{48410564-F8D1-4558-8189-0398AA79F596}"/>
              </a:ext>
            </a:extLst>
          </p:cNvPr>
          <p:cNvPicPr>
            <a:picLocks noChangeAspect="1" noChangeArrowheads="1"/>
          </p:cNvPicPr>
          <p:nvPr>
            <p:custDataLst>
              <p:tags r:id="rId4"/>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635576" y="2780928"/>
            <a:ext cx="3491880" cy="232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64485"/>
      </p:ext>
    </p:extLst>
  </p:cSld>
  <p:clrMapOvr>
    <a:masterClrMapping/>
  </p:clrMapOvr>
  <mc:AlternateContent xmlns:mc="http://schemas.openxmlformats.org/markup-compatibility/2006" xmlns:p14="http://schemas.microsoft.com/office/powerpoint/2010/main">
    <mc:Choice Requires="p14">
      <p:transition spd="slow" p14:dur="2000" advTm="69874"/>
    </mc:Choice>
    <mc:Fallback xmlns="">
      <p:transition spd="slow" advTm="69874"/>
    </mc:Fallback>
  </mc:AlternateContent>
  <p:extLst mod="1">
    <p:ext uri="{3A86A75C-4F4B-4683-9AE1-C65F6400EC91}">
      <p14:laserTraceLst xmlns:p14="http://schemas.microsoft.com/office/powerpoint/2010/main">
        <p14:tracePtLst>
          <p14:tracePt t="46152" x="3776663" y="4133850"/>
          <p14:tracePt t="46159" x="3786188" y="4187825"/>
          <p14:tracePt t="46165" x="3813175" y="4232275"/>
          <p14:tracePt t="46180" x="3830638" y="4251325"/>
          <p14:tracePt t="46198" x="3848100" y="4276725"/>
          <p14:tracePt t="46315" x="3848100" y="4268788"/>
          <p14:tracePt t="46375" x="3867150" y="4259263"/>
          <p14:tracePt t="46382" x="3875088" y="4251325"/>
          <p14:tracePt t="46398" x="3884613" y="4241800"/>
          <p14:tracePt t="46414" x="3894138" y="4232275"/>
          <p14:tracePt t="46437" x="3894138" y="4224338"/>
          <p14:tracePt t="46623" x="3894138" y="4214813"/>
          <p14:tracePt t="46691" x="3884613" y="4214813"/>
          <p14:tracePt t="46707" x="3875088" y="4214813"/>
          <p14:tracePt t="46715" x="3875088" y="4224338"/>
          <p14:tracePt t="46731" x="3867150" y="4224338"/>
          <p14:tracePt t="46761" x="3857625" y="4232275"/>
          <p14:tracePt t="46784" x="3848100" y="4232275"/>
          <p14:tracePt t="46793" x="3840163" y="4232275"/>
          <p14:tracePt t="49384" x="3830638" y="42322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22262" y="116632"/>
            <a:ext cx="7850138" cy="1008112"/>
          </a:xfrm>
        </p:spPr>
        <p:txBody>
          <a:bodyPr/>
          <a:lstStyle/>
          <a:p>
            <a:r>
              <a:rPr lang="fr-CA" sz="2800" dirty="0" err="1">
                <a:solidFill>
                  <a:srgbClr val="C00000"/>
                </a:solidFill>
              </a:rPr>
              <a:t>Context-aware</a:t>
            </a:r>
            <a:r>
              <a:rPr lang="fr-CA" sz="2800" dirty="0">
                <a:solidFill>
                  <a:srgbClr val="C00000"/>
                </a:solidFill>
              </a:rPr>
              <a:t> </a:t>
            </a:r>
            <a:r>
              <a:rPr lang="fr-CA" sz="2800" dirty="0" err="1">
                <a:solidFill>
                  <a:srgbClr val="C00000"/>
                </a:solidFill>
              </a:rPr>
              <a:t>knowledge</a:t>
            </a:r>
            <a:r>
              <a:rPr lang="fr-CA" sz="2800" dirty="0">
                <a:solidFill>
                  <a:srgbClr val="C00000"/>
                </a:solidFill>
              </a:rPr>
              <a:t> model</a:t>
            </a:r>
            <a:br>
              <a:rPr lang="fr-CA" sz="2800" dirty="0">
                <a:solidFill>
                  <a:srgbClr val="C00000"/>
                </a:solidFill>
              </a:rPr>
            </a:br>
            <a:r>
              <a:rPr lang="fr-CA" sz="2800" dirty="0">
                <a:solidFill>
                  <a:srgbClr val="C00000"/>
                </a:solidFill>
              </a:rPr>
              <a:t>(CAK model)</a:t>
            </a:r>
            <a:br>
              <a:rPr lang="en-US" sz="2000" kern="1200" dirty="0"/>
            </a:br>
            <a:endParaRPr lang="en-CA" sz="2000" noProof="0" dirty="0">
              <a:solidFill>
                <a:srgbClr val="C00000"/>
              </a:solidFill>
            </a:endParaRPr>
          </a:p>
        </p:txBody>
      </p:sp>
      <p:sp>
        <p:nvSpPr>
          <p:cNvPr id="7" name="Espace réservé du numéro de diapositive 6"/>
          <p:cNvSpPr>
            <a:spLocks noGrp="1"/>
          </p:cNvSpPr>
          <p:nvPr>
            <p:ph type="sldNum" sz="quarter" idx="12"/>
            <p:custDataLst>
              <p:tags r:id="rId2"/>
            </p:custDataLst>
          </p:nvPr>
        </p:nvSpPr>
        <p:spPr>
          <a:xfrm>
            <a:off x="7008357" y="6362195"/>
            <a:ext cx="2133600" cy="476250"/>
          </a:xfrm>
        </p:spPr>
        <p:txBody>
          <a:bodyPr/>
          <a:lstStyle/>
          <a:p>
            <a:fld id="{712E22A0-2D87-479C-8169-BB4647ED57A1}" type="slidenum">
              <a:rPr lang="fr-CA" smtClean="0"/>
              <a:pPr/>
              <a:t>13</a:t>
            </a:fld>
            <a:endParaRPr lang="fr-CA" dirty="0"/>
          </a:p>
        </p:txBody>
      </p:sp>
      <p:sp>
        <p:nvSpPr>
          <p:cNvPr id="3" name="Espace réservé du contenu 2"/>
          <p:cNvSpPr>
            <a:spLocks noGrp="1"/>
          </p:cNvSpPr>
          <p:nvPr>
            <p:ph idx="1"/>
            <p:custDataLst>
              <p:tags r:id="rId3"/>
            </p:custDataLst>
          </p:nvPr>
        </p:nvSpPr>
        <p:spPr/>
        <p:txBody>
          <a:bodyPr/>
          <a:lstStyle/>
          <a:p>
            <a:endParaRPr lang="fr-CA"/>
          </a:p>
        </p:txBody>
      </p:sp>
      <p:sp>
        <p:nvSpPr>
          <p:cNvPr id="4" name="Rectangle 2"/>
          <p:cNvSpPr>
            <a:spLocks noChangeArrowheads="1"/>
          </p:cNvSpPr>
          <p:nvPr>
            <p:custDataLst>
              <p:tags r:id="rId4"/>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pic>
        <p:nvPicPr>
          <p:cNvPr id="6" name="Image 5"/>
          <p:cNvPicPr>
            <a:picLocks noChangeAspect="1"/>
          </p:cNvPicPr>
          <p:nvPr>
            <p:custDataLst>
              <p:tags r:id="rId5"/>
            </p:custDataLst>
          </p:nvPr>
        </p:nvPicPr>
        <p:blipFill>
          <a:blip r:embed="rId8"/>
          <a:stretch>
            <a:fillRect/>
          </a:stretch>
        </p:blipFill>
        <p:spPr>
          <a:xfrm>
            <a:off x="871438" y="874521"/>
            <a:ext cx="6751785" cy="5736752"/>
          </a:xfrm>
          <a:prstGeom prst="rect">
            <a:avLst/>
          </a:prstGeom>
        </p:spPr>
      </p:pic>
    </p:spTree>
    <p:extLst>
      <p:ext uri="{BB962C8B-B14F-4D97-AF65-F5344CB8AC3E}">
        <p14:creationId xmlns:p14="http://schemas.microsoft.com/office/powerpoint/2010/main" val="331359508"/>
      </p:ext>
    </p:extLst>
  </p:cSld>
  <p:clrMapOvr>
    <a:masterClrMapping/>
  </p:clrMapOvr>
  <mc:AlternateContent xmlns:mc="http://schemas.openxmlformats.org/markup-compatibility/2006" xmlns:p14="http://schemas.microsoft.com/office/powerpoint/2010/main">
    <mc:Choice Requires="p14">
      <p:transition spd="slow" p14:dur="2000" advTm="56216"/>
    </mc:Choice>
    <mc:Fallback xmlns="">
      <p:transition spd="slow" advTm="56216"/>
    </mc:Fallback>
  </mc:AlternateContent>
  <p:extLst mod="1">
    <p:ext uri="{3A86A75C-4F4B-4683-9AE1-C65F6400EC91}">
      <p14:laserTraceLst xmlns:p14="http://schemas.microsoft.com/office/powerpoint/2010/main">
        <p14:tracePtLst>
          <p14:tracePt t="25483" x="3830638" y="4197350"/>
          <p14:tracePt t="25555" x="3813175" y="4179888"/>
          <p14:tracePt t="25591" x="3786188" y="4125913"/>
          <p14:tracePt t="25624" x="3786188" y="4054475"/>
          <p14:tracePt t="25657" x="3830638" y="3990975"/>
          <p14:tracePt t="25690" x="3875088" y="3902075"/>
          <p14:tracePt t="25725" x="3875088" y="3786188"/>
          <p14:tracePt t="25759" x="3848100" y="3705225"/>
          <p14:tracePt t="25793" x="3786188" y="3687763"/>
          <p14:tracePt t="25825" x="3670300" y="3697288"/>
          <p14:tracePt t="25859" x="3589338" y="3768725"/>
          <p14:tracePt t="25892" x="3589338" y="3875088"/>
          <p14:tracePt t="25926" x="3633788" y="3990975"/>
          <p14:tracePt t="25958" x="3687763" y="4027488"/>
          <p14:tracePt t="25990" x="3705225" y="4000500"/>
          <p14:tracePt t="26023" x="3741738" y="3857625"/>
          <p14:tracePt t="26056" x="3741738" y="3768725"/>
          <p14:tracePt t="26089" x="3705225" y="3732213"/>
          <p14:tracePt t="26124" x="3633788" y="3902075"/>
          <p14:tracePt t="26158" x="3616325" y="4010025"/>
          <p14:tracePt t="26226" x="3616325" y="4000500"/>
          <p14:tracePt t="26260" x="3616325" y="3973513"/>
          <p14:tracePt t="26454" x="3660775" y="3990975"/>
          <p14:tracePt t="26538" x="3848100" y="4125913"/>
          <p14:tracePt t="26578" x="4160838" y="4108450"/>
          <p14:tracePt t="26614" x="4510088" y="4116388"/>
          <p14:tracePt t="26650" x="4894263" y="4152900"/>
          <p14:tracePt t="26684" x="5081588" y="4152900"/>
          <p14:tracePt t="26718" x="5160963" y="4152900"/>
          <p14:tracePt t="26753" x="5268913" y="4143375"/>
          <p14:tracePt t="26788" x="5402263" y="4143375"/>
          <p14:tracePt t="26822" x="5688013" y="4179888"/>
          <p14:tracePt t="26855" x="5884863" y="4160838"/>
          <p14:tracePt t="26887" x="5919788" y="4133850"/>
          <p14:tracePt t="26921" x="5875338" y="4054475"/>
          <p14:tracePt t="27074" x="5589588" y="4071938"/>
          <p14:tracePt t="27107" x="5670550" y="4071938"/>
          <p14:tracePt t="27138" x="5715000" y="4010025"/>
          <p14:tracePt t="27170" x="5724525" y="4010025"/>
          <p14:tracePt t="27235" x="5697538" y="4010025"/>
          <p14:tracePt t="27266" x="5670550" y="4010025"/>
          <p14:tracePt t="27330" x="5653088" y="4010025"/>
          <p14:tracePt t="27362" x="5608638" y="4000500"/>
          <p14:tracePt t="27394" x="5465763" y="3911600"/>
          <p14:tracePt t="27425" x="5438775" y="3894138"/>
          <p14:tracePt t="27627" x="5473700" y="3919538"/>
          <p14:tracePt t="27704" x="5715000" y="4830763"/>
          <p14:tracePt t="27775" x="5759450" y="5133975"/>
          <p14:tracePt t="27869" x="5751513" y="5170488"/>
          <p14:tracePt t="27901" x="5705475" y="5303838"/>
          <p14:tracePt t="27933" x="5643563" y="5491163"/>
          <p14:tracePt t="27965" x="5581650" y="5741988"/>
          <p14:tracePt t="27996" x="5572125" y="5822950"/>
          <p14:tracePt t="28028" x="5599113" y="5741988"/>
          <p14:tracePt t="28060" x="5626100" y="5572125"/>
          <p14:tracePt t="28093" x="5634038" y="5518150"/>
          <p14:tracePt t="28128" x="5616575" y="5491163"/>
          <p14:tracePt t="28284" x="5653088" y="5295900"/>
          <p14:tracePt t="28437" x="5653088" y="5224463"/>
          <p14:tracePt t="28469" x="5653088" y="5133975"/>
          <p14:tracePt t="28501" x="5653088" y="5126038"/>
          <p14:tracePt t="28533" x="5661025" y="5126038"/>
          <p14:tracePt t="28564" x="5670550" y="5126038"/>
          <p14:tracePt t="28767" x="5680075" y="5126038"/>
          <p14:tracePt t="28838" x="5348288" y="5224463"/>
          <p14:tracePt t="28880" x="4616450" y="5322888"/>
          <p14:tracePt t="28912" x="4367213" y="5394325"/>
          <p14:tracePt t="28944" x="4340225" y="5518150"/>
          <p14:tracePt t="28975" x="4367213" y="5599113"/>
          <p14:tracePt t="29007" x="4375150" y="5608638"/>
          <p14:tracePt t="29115" x="4367213" y="5608638"/>
          <p14:tracePt t="29191" x="4313238" y="5473700"/>
          <p14:tracePt t="29244" x="4116388" y="5375275"/>
          <p14:tracePt t="29284" x="3679825" y="5456238"/>
          <p14:tracePt t="29317" x="3375025" y="5643563"/>
          <p14:tracePt t="29349" x="3214688" y="5786438"/>
          <p14:tracePt t="29381" x="3295650" y="5894388"/>
          <p14:tracePt t="29412" x="3446463" y="5956300"/>
          <p14:tracePt t="29445" x="3517900" y="5929313"/>
          <p14:tracePt t="29477" x="3571875" y="5776913"/>
          <p14:tracePt t="29509" x="3562350" y="5661025"/>
          <p14:tracePt t="29542" x="3490913" y="5634038"/>
          <p14:tracePt t="29574" x="3375025" y="5670550"/>
          <p14:tracePt t="29606" x="3313113" y="5795963"/>
          <p14:tracePt t="29638" x="3375025" y="5830888"/>
          <p14:tracePt t="29670" x="3554413" y="5840413"/>
          <p14:tracePt t="29703" x="3625850" y="5813425"/>
          <p14:tracePt t="29736" x="3598863" y="5768975"/>
          <p14:tracePt t="29768" x="3357563" y="5830888"/>
          <p14:tracePt t="29800" x="3268663" y="5938838"/>
          <p14:tracePt t="29832" x="3303588" y="5973763"/>
          <p14:tracePt t="29864" x="3589338" y="5911850"/>
          <p14:tracePt t="29896" x="3705225" y="5786438"/>
          <p14:tracePt t="29928" x="3670300" y="5759450"/>
          <p14:tracePt t="29960" x="3527425" y="5759450"/>
          <p14:tracePt t="29992" x="3446463" y="5840413"/>
          <p14:tracePt t="30025" x="3446463" y="5857875"/>
          <p14:tracePt t="30088" x="3446463" y="5848350"/>
          <p14:tracePt t="30179" x="3446463" y="5857875"/>
          <p14:tracePt t="30254" x="3527425" y="5697538"/>
          <p14:tracePt t="30293" x="3536950" y="5643563"/>
          <p14:tracePt t="30325" x="3517900" y="5661025"/>
          <p14:tracePt t="30358" x="3438525" y="5786438"/>
          <p14:tracePt t="30395" x="3402013" y="5867400"/>
          <p14:tracePt t="30444" x="3473450" y="5840413"/>
          <p14:tracePt t="30477" x="3554413" y="5732463"/>
          <p14:tracePt t="30521" x="3544888" y="5661025"/>
          <p14:tracePt t="30566" x="3411538" y="5776913"/>
          <p14:tracePt t="30605" x="3375025" y="5875338"/>
          <p14:tracePt t="30641" x="3446463" y="5875338"/>
          <p14:tracePt t="30676" x="3527425" y="5803900"/>
          <p14:tracePt t="30711" x="3544888" y="5759450"/>
          <p14:tracePt t="30748" x="3500438" y="5768975"/>
          <p14:tracePt t="30780" x="3465513" y="5795963"/>
          <p14:tracePt t="30812" x="3455988" y="5813425"/>
          <p14:tracePt t="30844" x="3446463" y="5813425"/>
          <p14:tracePt t="30908" x="3438525" y="5813425"/>
          <p14:tracePt t="30981" x="3465513" y="5840413"/>
          <p14:tracePt t="31057" x="3714750" y="5991225"/>
          <p14:tracePt t="31102" x="3724275" y="5973763"/>
          <p14:tracePt t="31143" x="3714750" y="5956300"/>
          <p14:tracePt t="31178" x="3705225" y="5946775"/>
          <p14:tracePt t="31211" x="3660775" y="5946775"/>
          <p14:tracePt t="31244" x="3625850" y="5946775"/>
          <p14:tracePt t="31277" x="3608388" y="5946775"/>
          <p14:tracePt t="31310" x="3598863" y="5938838"/>
          <p14:tracePt t="31498" x="3608388" y="5946775"/>
          <p14:tracePt t="31569" x="4000500" y="6062663"/>
          <p14:tracePt t="31619" x="4108450" y="6037263"/>
          <p14:tracePt t="31658" x="4143375" y="6010275"/>
          <p14:tracePt t="31691" x="4214813" y="5991225"/>
          <p14:tracePt t="31724" x="4330700" y="5973763"/>
          <p14:tracePt t="31757" x="4402138" y="5956300"/>
          <p14:tracePt t="31789" x="4438650" y="5919788"/>
          <p14:tracePt t="31821" x="4456113" y="5884863"/>
          <p14:tracePt t="31853" x="4483100" y="5857875"/>
          <p14:tracePt t="31885" x="4518025" y="5840413"/>
          <p14:tracePt t="31917" x="4527550" y="5830888"/>
          <p14:tracePt t="31981" x="4518025" y="5830888"/>
          <p14:tracePt t="32014" x="4465638" y="5840413"/>
          <p14:tracePt t="32045" x="4456113" y="5840413"/>
          <p14:tracePt t="32255" x="4456113" y="5857875"/>
          <p14:tracePt t="32330" x="5251450" y="6081713"/>
          <p14:tracePt t="32367" x="5518150" y="6099175"/>
          <p14:tracePt t="32399" x="5500688" y="6037263"/>
          <p14:tracePt t="32432" x="5456238" y="5991225"/>
          <p14:tracePt t="32463" x="5446713" y="5983288"/>
          <p14:tracePt t="32495" x="5429250" y="5965825"/>
          <p14:tracePt t="32528" x="5419725" y="5946775"/>
          <p14:tracePt t="32560" x="5394325" y="5938838"/>
          <p14:tracePt t="32592" x="5375275" y="5938838"/>
          <p14:tracePt t="32625" x="5348288" y="5938838"/>
          <p14:tracePt t="32657" x="5340350" y="5946775"/>
          <p14:tracePt t="32688" x="5330825" y="5956300"/>
          <p14:tracePt t="32738" x="5330825" y="5965825"/>
          <p14:tracePt t="32770" x="5348288" y="5983288"/>
          <p14:tracePt t="32802" x="5357813" y="5983288"/>
          <p14:tracePt t="32987" x="5367338" y="5983288"/>
          <p14:tracePt t="41631" x="5375275" y="5983288"/>
          <p14:tracePt t="41696" x="6296025" y="5126038"/>
          <p14:tracePt t="41760" x="6884988" y="3884613"/>
          <p14:tracePt t="41853" x="7143750" y="3633788"/>
          <p14:tracePt t="41918" x="7224713" y="3616325"/>
          <p14:tracePt t="41950" x="7277100" y="3482975"/>
          <p14:tracePt t="41982" x="7419975" y="3133725"/>
          <p14:tracePt t="42014" x="7527925" y="2724150"/>
          <p14:tracePt t="42046" x="7634288" y="2214563"/>
          <p14:tracePt t="42079" x="7608888" y="1901825"/>
          <p14:tracePt t="42111" x="7589838" y="1884363"/>
          <p14:tracePt t="42175" x="7554913" y="1884363"/>
          <p14:tracePt t="42207" x="7446963" y="1901825"/>
          <p14:tracePt t="42241" x="7385050" y="1901825"/>
          <p14:tracePt t="42305" x="7367588" y="1893888"/>
          <p14:tracePt t="42337" x="7348538" y="1874838"/>
          <p14:tracePt t="42369" x="7323138" y="1884363"/>
          <p14:tracePt t="42402" x="7277100" y="1955800"/>
          <p14:tracePt t="42434" x="7251700" y="1965325"/>
          <p14:tracePt t="42466" x="7242175" y="1965325"/>
          <p14:tracePt t="42498" x="7215188" y="1955800"/>
          <p14:tracePt t="42650" x="7215188" y="1946275"/>
          <p14:tracePt t="42711" x="7188200" y="1928813"/>
          <p14:tracePt t="43028" x="7180263" y="1928813"/>
          <p14:tracePt t="43101" x="7000875" y="1955800"/>
          <p14:tracePt t="43139" x="6911975" y="2036763"/>
          <p14:tracePt t="43171" x="6858000" y="2125663"/>
          <p14:tracePt t="43204" x="6831013" y="2224088"/>
          <p14:tracePt t="43238" x="6867525" y="2276475"/>
          <p14:tracePt t="43270" x="6894513" y="2303463"/>
          <p14:tracePt t="43303" x="6911975" y="2303463"/>
          <p14:tracePt t="43336" x="6956425" y="2224088"/>
          <p14:tracePt t="43368" x="6973888" y="2152650"/>
          <p14:tracePt t="43400" x="6965950" y="2125663"/>
          <p14:tracePt t="43432" x="6946900" y="2108200"/>
          <p14:tracePt t="43497" x="6938963" y="2098675"/>
          <p14:tracePt t="43759" x="7037388" y="2160588"/>
          <p14:tracePt t="43817" x="7269163" y="2714625"/>
          <p14:tracePt t="43850" x="7286625" y="3027363"/>
          <p14:tracePt t="43883" x="7197725" y="3303588"/>
          <p14:tracePt t="43915" x="7108825" y="3465513"/>
          <p14:tracePt t="43947" x="7072313" y="3562350"/>
          <p14:tracePt t="43980" x="7054850" y="3581400"/>
          <p14:tracePt t="44012" x="7045325" y="3581400"/>
          <p14:tracePt t="44043" x="7037388" y="3581400"/>
          <p14:tracePt t="44409" x="7027863" y="3581400"/>
          <p14:tracePt t="44477" x="7018338" y="3581400"/>
          <p14:tracePt t="44510" x="7000875" y="3643313"/>
          <p14:tracePt t="44542" x="6973888" y="3724275"/>
          <p14:tracePt t="44573" x="6973888" y="3751263"/>
          <p14:tracePt t="44636" x="6983413" y="3741738"/>
          <p14:tracePt t="44669" x="6991350" y="3714750"/>
          <p14:tracePt t="44705" x="6991350" y="3697288"/>
          <p14:tracePt t="44739" x="6991350" y="3670300"/>
          <p14:tracePt t="44771" x="6983413" y="3670300"/>
          <p14:tracePt t="44804" x="6973888" y="3660775"/>
          <p14:tracePt t="44931" x="6965950" y="3660775"/>
          <p14:tracePt t="45005" x="6938963" y="3813175"/>
          <p14:tracePt t="45041" x="6911975" y="4179888"/>
          <p14:tracePt t="45073" x="6894513" y="4411663"/>
          <p14:tracePt t="45106" x="6884988" y="4465638"/>
          <p14:tracePt t="45288" x="6894513" y="4465638"/>
          <p14:tracePt t="45349" x="6911975" y="4465638"/>
          <p14:tracePt t="45381" x="6919913" y="4465638"/>
          <p14:tracePt t="45413" x="6919913" y="4438650"/>
          <p14:tracePt t="45535" x="6919913" y="4446588"/>
          <p14:tracePt t="45804" x="6919913" y="4456113"/>
          <p14:tracePt t="45881" x="6911975" y="4741863"/>
          <p14:tracePt t="45917" x="6875463" y="5160963"/>
          <p14:tracePt t="45949" x="6867525" y="5465763"/>
          <p14:tracePt t="45982" x="6884988" y="5510213"/>
          <p14:tracePt t="46013" x="6894513" y="5518150"/>
          <p14:tracePt t="46045" x="6902450" y="5554663"/>
          <p14:tracePt t="46077" x="6911975" y="5608638"/>
          <p14:tracePt t="46109" x="6929438" y="5688013"/>
          <p14:tracePt t="46142" x="6938963" y="5715000"/>
          <p14:tracePt t="46173" x="6938963" y="5741988"/>
          <p14:tracePt t="46205" x="6938963" y="5830888"/>
          <p14:tracePt t="46238" x="6929438" y="5884863"/>
          <p14:tracePt t="46270" x="6929438" y="5894388"/>
          <p14:tracePt t="46382" x="6929438" y="5884863"/>
          <p14:tracePt t="46440" x="6919913" y="5857875"/>
          <p14:tracePt t="46512" x="6911975" y="5857875"/>
          <p14:tracePt t="46544" x="6894513" y="5867400"/>
          <p14:tracePt t="46576" x="6884988" y="5875338"/>
          <p14:tracePt t="47925" x="6867525" y="5875338"/>
          <p14:tracePt t="47996" x="4205288" y="4919663"/>
          <p14:tracePt t="48066" x="3232150" y="4446588"/>
          <p14:tracePt t="48159" x="3205163" y="4429125"/>
          <p14:tracePt t="48222" x="3205163" y="4322763"/>
          <p14:tracePt t="48255" x="3205163" y="4295775"/>
          <p14:tracePt t="48287" x="3098800" y="4152900"/>
          <p14:tracePt t="48321" x="2874963" y="3938588"/>
          <p14:tracePt t="48353" x="2714625" y="3822700"/>
          <p14:tracePt t="48385" x="2490788" y="3705225"/>
          <p14:tracePt t="48417" x="2179638" y="3589338"/>
          <p14:tracePt t="48449" x="1965325" y="3446463"/>
          <p14:tracePt t="48482" x="1965325" y="3438525"/>
          <p14:tracePt t="48514" x="1965325" y="3411538"/>
          <p14:tracePt t="48546" x="1938338" y="3384550"/>
          <p14:tracePt t="48578" x="1928813" y="3367088"/>
          <p14:tracePt t="48610" x="1928813" y="3357563"/>
          <p14:tracePt t="48874" x="1928813" y="3348038"/>
          <p14:tracePt t="48959" x="1517650" y="2751138"/>
          <p14:tracePt t="49030" x="1527175" y="2608263"/>
          <p14:tracePt t="49065" x="1536700" y="2633663"/>
          <p14:tracePt t="49097" x="1544638" y="2714625"/>
          <p14:tracePt t="49129" x="1536700" y="2813050"/>
          <p14:tracePt t="49161" x="1509713" y="2884488"/>
          <p14:tracePt t="49194" x="1473200" y="2973388"/>
          <p14:tracePt t="49225" x="1446213" y="3089275"/>
          <p14:tracePt t="49226" x="1438275" y="3116263"/>
          <p14:tracePt t="49258" x="1411288" y="3179763"/>
          <p14:tracePt t="49290" x="1411288" y="3187700"/>
          <p14:tracePt t="49327" x="1411288" y="3214688"/>
          <p14:tracePt t="49359" x="1411288" y="3482975"/>
          <p14:tracePt t="49391" x="1393825" y="3759200"/>
          <p14:tracePt t="49423" x="1374775" y="3867150"/>
          <p14:tracePt t="49455" x="1374775" y="3875088"/>
          <p14:tracePt t="49487" x="1384300" y="3929063"/>
          <p14:tracePt t="49519" x="1393825" y="4054475"/>
          <p14:tracePt t="49552" x="1374775" y="4313238"/>
          <p14:tracePt t="49584" x="1357313" y="4491038"/>
          <p14:tracePt t="49616" x="1339850" y="4633913"/>
          <p14:tracePt t="49648" x="1303338" y="4813300"/>
          <p14:tracePt t="49680" x="1295400" y="4938713"/>
          <p14:tracePt t="49713" x="1303338" y="5027613"/>
          <p14:tracePt t="49746" x="1303338" y="5054600"/>
          <p14:tracePt t="49778" x="1312863" y="5143500"/>
          <p14:tracePt t="49811" x="1303338" y="5268913"/>
          <p14:tracePt t="49843" x="1276350" y="5313363"/>
          <p14:tracePt t="49907" x="1268413" y="5340350"/>
          <p14:tracePt t="49939" x="1268413" y="5348288"/>
          <p14:tracePt t="49971" x="1258888" y="5367338"/>
          <p14:tracePt t="50003" x="1258888" y="5384800"/>
          <p14:tracePt t="50130" x="1250950" y="5384800"/>
          <p14:tracePt t="50205" x="679450" y="4322763"/>
          <p14:tracePt t="50209" x="598488" y="4027488"/>
          <p14:tracePt t="50241" x="482600" y="3455988"/>
          <p14:tracePt t="50273" x="482600" y="3367088"/>
          <p14:tracePt t="50283" x="482600" y="3357563"/>
          <p14:tracePt t="50300" x="482600" y="3348038"/>
          <p14:tracePt t="50333" x="482600" y="3340100"/>
          <p14:tracePt t="50433" x="490538" y="3340100"/>
          <p14:tracePt t="50771" x="509588" y="3348038"/>
          <p14:tracePt t="50779" x="544513" y="3367088"/>
          <p14:tracePt t="50786" x="554038" y="3375025"/>
          <p14:tracePt t="50871" x="561975" y="3375025"/>
          <p14:tracePt t="50879" x="571500" y="3367088"/>
          <p14:tracePt t="50916" x="581025" y="3357563"/>
          <p14:tracePt t="51589" x="588963" y="3340100"/>
          <p14:tracePt t="51596" x="608013" y="3322638"/>
          <p14:tracePt t="51605" x="633413" y="3303588"/>
          <p14:tracePt t="51617" x="652463" y="3276600"/>
          <p14:tracePt t="51634" x="704850" y="3214688"/>
          <p14:tracePt t="51650" x="741363" y="3170238"/>
          <p14:tracePt t="51713" x="973138" y="2973388"/>
          <p14:tracePt t="51747" x="1027113" y="2946400"/>
          <p14:tracePt t="51780" x="1036638" y="2938463"/>
          <p14:tracePt t="51952" x="1044575" y="2928938"/>
          <p14:tracePt t="52014" x="1143000" y="2874963"/>
          <p14:tracePt t="52046" x="1160463" y="2857500"/>
          <p14:tracePt t="52078" x="1179513" y="2840038"/>
          <p14:tracePt t="52110" x="1204913" y="2822575"/>
          <p14:tracePt t="52143" x="1223963" y="2795588"/>
          <p14:tracePt t="52175" x="1223963" y="2786063"/>
          <p14:tracePt t="52207" x="1241425" y="2776538"/>
          <p14:tracePt t="52240" x="1250950" y="2768600"/>
          <p14:tracePt t="52437" x="1258888" y="2768600"/>
          <p14:tracePt t="52486" x="1268413" y="2759075"/>
          <p14:tracePt t="52969" x="1276350" y="2759075"/>
          <p14:tracePt t="53047" x="1347788" y="2751138"/>
          <p14:tracePt t="53232" x="1357313" y="2751138"/>
          <p14:tracePt t="53298" x="1490663" y="3375025"/>
          <p14:tracePt t="53340" x="1527175" y="3527425"/>
          <p14:tracePt t="53372" x="1527175" y="3643313"/>
          <p14:tracePt t="53404" x="1465263" y="3795713"/>
          <p14:tracePt t="53436" x="1374775" y="3902075"/>
          <p14:tracePt t="53468" x="1347788" y="3965575"/>
          <p14:tracePt t="53500" x="1347788" y="4044950"/>
          <p14:tracePt t="53532" x="1330325" y="4143375"/>
          <p14:tracePt t="53564" x="1295400" y="4251325"/>
          <p14:tracePt t="53596" x="1285875" y="4357688"/>
          <p14:tracePt t="53628" x="1285875" y="4429125"/>
          <p14:tracePt t="53660" x="1268413" y="4510088"/>
          <p14:tracePt t="53692" x="1258888" y="4554538"/>
          <p14:tracePt t="53724" x="1250950" y="4554538"/>
          <p14:tracePt t="53901" x="1241425" y="4554538"/>
          <p14:tracePt t="53968" x="1241425" y="4527550"/>
          <p14:tracePt t="54011" x="1241425" y="4518025"/>
          <p14:tracePt t="54110" x="1241425" y="4510088"/>
          <p14:tracePt t="54181" x="1250950" y="4510088"/>
          <p14:tracePt t="54557" x="1258888" y="4518025"/>
          <p14:tracePt t="54623" x="1384300" y="4965700"/>
          <p14:tracePt t="54656" x="1401763" y="5276850"/>
          <p14:tracePt t="54688" x="1374775" y="5402263"/>
          <p14:tracePt t="54721" x="1330325" y="5446713"/>
          <p14:tracePt t="54754" x="1295400" y="5500688"/>
          <p14:tracePt t="54786" x="1223963" y="5643563"/>
          <p14:tracePt t="54818" x="1169988" y="5741988"/>
          <p14:tracePt t="54851" x="1152525" y="5795963"/>
          <p14:tracePt t="54883" x="1152525" y="5813425"/>
          <p14:tracePt t="54914" x="1152525" y="5830888"/>
          <p14:tracePt t="54947" x="1152525" y="5840413"/>
          <p14:tracePt t="54978" x="1143000" y="5848350"/>
          <p14:tracePt t="55104" x="1143000" y="5857875"/>
          <p14:tracePt t="55172" x="1143000" y="586740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a:xfrm>
            <a:off x="322262" y="116632"/>
            <a:ext cx="7850138" cy="1008112"/>
          </a:xfrm>
        </p:spPr>
        <p:txBody>
          <a:bodyPr/>
          <a:lstStyle/>
          <a:p>
            <a:r>
              <a:rPr lang="fr-CA" sz="2800" dirty="0">
                <a:solidFill>
                  <a:srgbClr val="C00000"/>
                </a:solidFill>
              </a:rPr>
              <a:t>Expérimentation</a:t>
            </a:r>
            <a:br>
              <a:rPr lang="en-US" sz="2000" kern="1200" dirty="0"/>
            </a:br>
            <a:endParaRPr lang="en-CA" sz="2000" noProof="0" dirty="0">
              <a:solidFill>
                <a:srgbClr val="C00000"/>
              </a:solidFill>
            </a:endParaRPr>
          </a:p>
        </p:txBody>
      </p:sp>
      <p:sp>
        <p:nvSpPr>
          <p:cNvPr id="7" name="Espace réservé du numéro de diapositive 6"/>
          <p:cNvSpPr>
            <a:spLocks noGrp="1"/>
          </p:cNvSpPr>
          <p:nvPr>
            <p:ph type="sldNum" sz="quarter" idx="12"/>
            <p:custDataLst>
              <p:tags r:id="rId3"/>
            </p:custDataLst>
          </p:nvPr>
        </p:nvSpPr>
        <p:spPr>
          <a:xfrm>
            <a:off x="7008357" y="6362195"/>
            <a:ext cx="2133600" cy="476250"/>
          </a:xfrm>
        </p:spPr>
        <p:txBody>
          <a:bodyPr/>
          <a:lstStyle/>
          <a:p>
            <a:fld id="{712E22A0-2D87-479C-8169-BB4647ED57A1}" type="slidenum">
              <a:rPr lang="fr-CA" smtClean="0"/>
              <a:pPr/>
              <a:t>14</a:t>
            </a:fld>
            <a:endParaRPr lang="fr-CA" dirty="0"/>
          </a:p>
        </p:txBody>
      </p:sp>
      <p:sp>
        <p:nvSpPr>
          <p:cNvPr id="3" name="Espace réservé du contenu 2"/>
          <p:cNvSpPr>
            <a:spLocks noGrp="1"/>
          </p:cNvSpPr>
          <p:nvPr>
            <p:ph idx="1"/>
            <p:custDataLst>
              <p:tags r:id="rId4"/>
            </p:custDataLst>
          </p:nvPr>
        </p:nvSpPr>
        <p:spPr/>
        <p:txBody>
          <a:bodyPr/>
          <a:lstStyle/>
          <a:p>
            <a:endParaRPr lang="fr-CA" dirty="0"/>
          </a:p>
        </p:txBody>
      </p:sp>
      <p:sp>
        <p:nvSpPr>
          <p:cNvPr id="4" name="Rectangle 2"/>
          <p:cNvSpPr>
            <a:spLocks noChangeArrowheads="1"/>
          </p:cNvSpPr>
          <p:nvPr>
            <p:custDataLst>
              <p:tags r:id="rId5"/>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sp>
        <p:nvSpPr>
          <p:cNvPr id="5" name="Rectangle 2">
            <a:extLst>
              <a:ext uri="{FF2B5EF4-FFF2-40B4-BE49-F238E27FC236}">
                <a16:creationId xmlns:a16="http://schemas.microsoft.com/office/drawing/2014/main" id="{CA5E95E3-1A1E-44A0-BC8E-540925CEFE07}"/>
              </a:ext>
            </a:extLst>
          </p:cNvPr>
          <p:cNvSpPr>
            <a:spLocks noChangeArrowheads="1"/>
          </p:cNvSpPr>
          <p:nvPr/>
        </p:nvSpPr>
        <p:spPr bwMode="auto">
          <a:xfrm>
            <a:off x="322261" y="968725"/>
            <a:ext cx="9384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aphicFrame>
        <p:nvGraphicFramePr>
          <p:cNvPr id="8" name="Objet 7">
            <a:extLst>
              <a:ext uri="{FF2B5EF4-FFF2-40B4-BE49-F238E27FC236}">
                <a16:creationId xmlns:a16="http://schemas.microsoft.com/office/drawing/2014/main" id="{1CFFC6AD-E957-4520-9BB9-F8878CD09F56}"/>
              </a:ext>
            </a:extLst>
          </p:cNvPr>
          <p:cNvGraphicFramePr>
            <a:graphicFrameLocks noChangeAspect="1"/>
          </p:cNvGraphicFramePr>
          <p:nvPr>
            <p:extLst>
              <p:ext uri="{D42A27DB-BD31-4B8C-83A1-F6EECF244321}">
                <p14:modId xmlns:p14="http://schemas.microsoft.com/office/powerpoint/2010/main" val="4027222488"/>
              </p:ext>
            </p:extLst>
          </p:nvPr>
        </p:nvGraphicFramePr>
        <p:xfrm>
          <a:off x="4884987" y="1241185"/>
          <a:ext cx="4165241" cy="3584839"/>
        </p:xfrm>
        <a:graphic>
          <a:graphicData uri="http://schemas.openxmlformats.org/presentationml/2006/ole">
            <mc:AlternateContent xmlns:mc="http://schemas.openxmlformats.org/markup-compatibility/2006">
              <mc:Choice xmlns:v="urn:schemas-microsoft-com:vml" Requires="v">
                <p:oleObj spid="_x0000_s31753" r:id="rId8" imgW="2698550" imgH="2164862" progId="Visio.Drawing.11">
                  <p:embed/>
                </p:oleObj>
              </mc:Choice>
              <mc:Fallback>
                <p:oleObj r:id="rId8" imgW="2698550" imgH="2164862" progId="Visio.Drawing.11">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4987" y="1241185"/>
                        <a:ext cx="4165241" cy="3584839"/>
                      </a:xfrm>
                      <a:prstGeom prst="rect">
                        <a:avLst/>
                      </a:prstGeom>
                      <a:noFill/>
                    </p:spPr>
                  </p:pic>
                </p:oleObj>
              </mc:Fallback>
            </mc:AlternateContent>
          </a:graphicData>
        </a:graphic>
      </p:graphicFrame>
      <p:pic>
        <p:nvPicPr>
          <p:cNvPr id="9" name="Picture 7">
            <a:extLst>
              <a:ext uri="{FF2B5EF4-FFF2-40B4-BE49-F238E27FC236}">
                <a16:creationId xmlns:a16="http://schemas.microsoft.com/office/drawing/2014/main" id="{9CA4B4AF-7A6A-4A80-A217-50A2B521BC16}"/>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772" y="3584070"/>
            <a:ext cx="5396865" cy="2778125"/>
          </a:xfrm>
          <a:prstGeom prst="rect">
            <a:avLst/>
          </a:prstGeom>
          <a:noFill/>
          <a:ln>
            <a:noFill/>
          </a:ln>
        </p:spPr>
      </p:pic>
      <p:sp>
        <p:nvSpPr>
          <p:cNvPr id="10" name="Rectangle 9">
            <a:extLst>
              <a:ext uri="{FF2B5EF4-FFF2-40B4-BE49-F238E27FC236}">
                <a16:creationId xmlns:a16="http://schemas.microsoft.com/office/drawing/2014/main" id="{9FB2D998-2126-48C7-8004-8B8E18B6155D}"/>
              </a:ext>
            </a:extLst>
          </p:cNvPr>
          <p:cNvSpPr/>
          <p:nvPr/>
        </p:nvSpPr>
        <p:spPr>
          <a:xfrm>
            <a:off x="322260" y="1124744"/>
            <a:ext cx="4249739" cy="923330"/>
          </a:xfrm>
          <a:prstGeom prst="rect">
            <a:avLst/>
          </a:prstGeom>
          <a:solidFill>
            <a:schemeClr val="accent1"/>
          </a:solidFill>
        </p:spPr>
        <p:txBody>
          <a:bodyPr wrap="square">
            <a:spAutoFit/>
          </a:bodyPr>
          <a:lstStyle/>
          <a:p>
            <a:r>
              <a:rPr lang="fr-CA" dirty="0" err="1"/>
              <a:t>Adobot</a:t>
            </a:r>
            <a:r>
              <a:rPr lang="fr-CA" dirty="0"/>
              <a:t> &amp; </a:t>
            </a:r>
            <a:r>
              <a:rPr lang="fr-CA" dirty="0" err="1"/>
              <a:t>Smabot</a:t>
            </a:r>
            <a:r>
              <a:rPr lang="fr-CA" dirty="0"/>
              <a:t>: </a:t>
            </a:r>
            <a:r>
              <a:rPr lang="fr-CA" i="1" dirty="0" err="1"/>
              <a:t>Chatbot</a:t>
            </a:r>
            <a:r>
              <a:rPr lang="fr-CA" i="1" dirty="0"/>
              <a:t> en tant que service intelligent tenant compte du contexte pour le soutien à la clientèle</a:t>
            </a:r>
          </a:p>
        </p:txBody>
      </p:sp>
    </p:spTree>
    <p:extLst>
      <p:ext uri="{BB962C8B-B14F-4D97-AF65-F5344CB8AC3E}">
        <p14:creationId xmlns:p14="http://schemas.microsoft.com/office/powerpoint/2010/main" val="966459127"/>
      </p:ext>
    </p:extLst>
  </p:cSld>
  <p:clrMapOvr>
    <a:masterClrMapping/>
  </p:clrMapOvr>
  <mc:AlternateContent xmlns:mc="http://schemas.openxmlformats.org/markup-compatibility/2006" xmlns:p14="http://schemas.microsoft.com/office/powerpoint/2010/main">
    <mc:Choice Requires="p14">
      <p:transition spd="slow" p14:dur="2000" advTm="56216"/>
    </mc:Choice>
    <mc:Fallback xmlns="">
      <p:transition spd="slow" advTm="56216"/>
    </mc:Fallback>
  </mc:AlternateContent>
  <p:extLst mod="1">
    <p:ext uri="{3A86A75C-4F4B-4683-9AE1-C65F6400EC91}">
      <p14:laserTraceLst xmlns:p14="http://schemas.microsoft.com/office/powerpoint/2010/main">
        <p14:tracePtLst>
          <p14:tracePt t="25483" x="3830638" y="4197350"/>
          <p14:tracePt t="25555" x="3813175" y="4179888"/>
          <p14:tracePt t="25591" x="3786188" y="4125913"/>
          <p14:tracePt t="25624" x="3786188" y="4054475"/>
          <p14:tracePt t="25657" x="3830638" y="3990975"/>
          <p14:tracePt t="25690" x="3875088" y="3902075"/>
          <p14:tracePt t="25725" x="3875088" y="3786188"/>
          <p14:tracePt t="25759" x="3848100" y="3705225"/>
          <p14:tracePt t="25793" x="3786188" y="3687763"/>
          <p14:tracePt t="25825" x="3670300" y="3697288"/>
          <p14:tracePt t="25859" x="3589338" y="3768725"/>
          <p14:tracePt t="25892" x="3589338" y="3875088"/>
          <p14:tracePt t="25926" x="3633788" y="3990975"/>
          <p14:tracePt t="25958" x="3687763" y="4027488"/>
          <p14:tracePt t="25990" x="3705225" y="4000500"/>
          <p14:tracePt t="26023" x="3741738" y="3857625"/>
          <p14:tracePt t="26056" x="3741738" y="3768725"/>
          <p14:tracePt t="26089" x="3705225" y="3732213"/>
          <p14:tracePt t="26124" x="3633788" y="3902075"/>
          <p14:tracePt t="26158" x="3616325" y="4010025"/>
          <p14:tracePt t="26226" x="3616325" y="4000500"/>
          <p14:tracePt t="26260" x="3616325" y="3973513"/>
          <p14:tracePt t="26454" x="3660775" y="3990975"/>
          <p14:tracePt t="26538" x="3848100" y="4125913"/>
          <p14:tracePt t="26578" x="4160838" y="4108450"/>
          <p14:tracePt t="26614" x="4510088" y="4116388"/>
          <p14:tracePt t="26650" x="4894263" y="4152900"/>
          <p14:tracePt t="26684" x="5081588" y="4152900"/>
          <p14:tracePt t="26718" x="5160963" y="4152900"/>
          <p14:tracePt t="26753" x="5268913" y="4143375"/>
          <p14:tracePt t="26788" x="5402263" y="4143375"/>
          <p14:tracePt t="26822" x="5688013" y="4179888"/>
          <p14:tracePt t="26855" x="5884863" y="4160838"/>
          <p14:tracePt t="26887" x="5919788" y="4133850"/>
          <p14:tracePt t="26921" x="5875338" y="4054475"/>
          <p14:tracePt t="27074" x="5589588" y="4071938"/>
          <p14:tracePt t="27107" x="5670550" y="4071938"/>
          <p14:tracePt t="27138" x="5715000" y="4010025"/>
          <p14:tracePt t="27170" x="5724525" y="4010025"/>
          <p14:tracePt t="27235" x="5697538" y="4010025"/>
          <p14:tracePt t="27266" x="5670550" y="4010025"/>
          <p14:tracePt t="27330" x="5653088" y="4010025"/>
          <p14:tracePt t="27362" x="5608638" y="4000500"/>
          <p14:tracePt t="27394" x="5465763" y="3911600"/>
          <p14:tracePt t="27425" x="5438775" y="3894138"/>
          <p14:tracePt t="27627" x="5473700" y="3919538"/>
          <p14:tracePt t="27704" x="5715000" y="4830763"/>
          <p14:tracePt t="27775" x="5759450" y="5133975"/>
          <p14:tracePt t="27869" x="5751513" y="5170488"/>
          <p14:tracePt t="27901" x="5705475" y="5303838"/>
          <p14:tracePt t="27933" x="5643563" y="5491163"/>
          <p14:tracePt t="27965" x="5581650" y="5741988"/>
          <p14:tracePt t="27996" x="5572125" y="5822950"/>
          <p14:tracePt t="28028" x="5599113" y="5741988"/>
          <p14:tracePt t="28060" x="5626100" y="5572125"/>
          <p14:tracePt t="28093" x="5634038" y="5518150"/>
          <p14:tracePt t="28128" x="5616575" y="5491163"/>
          <p14:tracePt t="28284" x="5653088" y="5295900"/>
          <p14:tracePt t="28437" x="5653088" y="5224463"/>
          <p14:tracePt t="28469" x="5653088" y="5133975"/>
          <p14:tracePt t="28501" x="5653088" y="5126038"/>
          <p14:tracePt t="28533" x="5661025" y="5126038"/>
          <p14:tracePt t="28564" x="5670550" y="5126038"/>
          <p14:tracePt t="28767" x="5680075" y="5126038"/>
          <p14:tracePt t="28838" x="5348288" y="5224463"/>
          <p14:tracePt t="28880" x="4616450" y="5322888"/>
          <p14:tracePt t="28912" x="4367213" y="5394325"/>
          <p14:tracePt t="28944" x="4340225" y="5518150"/>
          <p14:tracePt t="28975" x="4367213" y="5599113"/>
          <p14:tracePt t="29007" x="4375150" y="5608638"/>
          <p14:tracePt t="29115" x="4367213" y="5608638"/>
          <p14:tracePt t="29191" x="4313238" y="5473700"/>
          <p14:tracePt t="29244" x="4116388" y="5375275"/>
          <p14:tracePt t="29284" x="3679825" y="5456238"/>
          <p14:tracePt t="29317" x="3375025" y="5643563"/>
          <p14:tracePt t="29349" x="3214688" y="5786438"/>
          <p14:tracePt t="29381" x="3295650" y="5894388"/>
          <p14:tracePt t="29412" x="3446463" y="5956300"/>
          <p14:tracePt t="29445" x="3517900" y="5929313"/>
          <p14:tracePt t="29477" x="3571875" y="5776913"/>
          <p14:tracePt t="29509" x="3562350" y="5661025"/>
          <p14:tracePt t="29542" x="3490913" y="5634038"/>
          <p14:tracePt t="29574" x="3375025" y="5670550"/>
          <p14:tracePt t="29606" x="3313113" y="5795963"/>
          <p14:tracePt t="29638" x="3375025" y="5830888"/>
          <p14:tracePt t="29670" x="3554413" y="5840413"/>
          <p14:tracePt t="29703" x="3625850" y="5813425"/>
          <p14:tracePt t="29736" x="3598863" y="5768975"/>
          <p14:tracePt t="29768" x="3357563" y="5830888"/>
          <p14:tracePt t="29800" x="3268663" y="5938838"/>
          <p14:tracePt t="29832" x="3303588" y="5973763"/>
          <p14:tracePt t="29864" x="3589338" y="5911850"/>
          <p14:tracePt t="29896" x="3705225" y="5786438"/>
          <p14:tracePt t="29928" x="3670300" y="5759450"/>
          <p14:tracePt t="29960" x="3527425" y="5759450"/>
          <p14:tracePt t="29992" x="3446463" y="5840413"/>
          <p14:tracePt t="30025" x="3446463" y="5857875"/>
          <p14:tracePt t="30088" x="3446463" y="5848350"/>
          <p14:tracePt t="30179" x="3446463" y="5857875"/>
          <p14:tracePt t="30254" x="3527425" y="5697538"/>
          <p14:tracePt t="30293" x="3536950" y="5643563"/>
          <p14:tracePt t="30325" x="3517900" y="5661025"/>
          <p14:tracePt t="30358" x="3438525" y="5786438"/>
          <p14:tracePt t="30395" x="3402013" y="5867400"/>
          <p14:tracePt t="30444" x="3473450" y="5840413"/>
          <p14:tracePt t="30477" x="3554413" y="5732463"/>
          <p14:tracePt t="30521" x="3544888" y="5661025"/>
          <p14:tracePt t="30566" x="3411538" y="5776913"/>
          <p14:tracePt t="30605" x="3375025" y="5875338"/>
          <p14:tracePt t="30641" x="3446463" y="5875338"/>
          <p14:tracePt t="30676" x="3527425" y="5803900"/>
          <p14:tracePt t="30711" x="3544888" y="5759450"/>
          <p14:tracePt t="30748" x="3500438" y="5768975"/>
          <p14:tracePt t="30780" x="3465513" y="5795963"/>
          <p14:tracePt t="30812" x="3455988" y="5813425"/>
          <p14:tracePt t="30844" x="3446463" y="5813425"/>
          <p14:tracePt t="30908" x="3438525" y="5813425"/>
          <p14:tracePt t="30981" x="3465513" y="5840413"/>
          <p14:tracePt t="31057" x="3714750" y="5991225"/>
          <p14:tracePt t="31102" x="3724275" y="5973763"/>
          <p14:tracePt t="31143" x="3714750" y="5956300"/>
          <p14:tracePt t="31178" x="3705225" y="5946775"/>
          <p14:tracePt t="31211" x="3660775" y="5946775"/>
          <p14:tracePt t="31244" x="3625850" y="5946775"/>
          <p14:tracePt t="31277" x="3608388" y="5946775"/>
          <p14:tracePt t="31310" x="3598863" y="5938838"/>
          <p14:tracePt t="31498" x="3608388" y="5946775"/>
          <p14:tracePt t="31569" x="4000500" y="6062663"/>
          <p14:tracePt t="31619" x="4108450" y="6037263"/>
          <p14:tracePt t="31658" x="4143375" y="6010275"/>
          <p14:tracePt t="31691" x="4214813" y="5991225"/>
          <p14:tracePt t="31724" x="4330700" y="5973763"/>
          <p14:tracePt t="31757" x="4402138" y="5956300"/>
          <p14:tracePt t="31789" x="4438650" y="5919788"/>
          <p14:tracePt t="31821" x="4456113" y="5884863"/>
          <p14:tracePt t="31853" x="4483100" y="5857875"/>
          <p14:tracePt t="31885" x="4518025" y="5840413"/>
          <p14:tracePt t="31917" x="4527550" y="5830888"/>
          <p14:tracePt t="31981" x="4518025" y="5830888"/>
          <p14:tracePt t="32014" x="4465638" y="5840413"/>
          <p14:tracePt t="32045" x="4456113" y="5840413"/>
          <p14:tracePt t="32255" x="4456113" y="5857875"/>
          <p14:tracePt t="32330" x="5251450" y="6081713"/>
          <p14:tracePt t="32367" x="5518150" y="6099175"/>
          <p14:tracePt t="32399" x="5500688" y="6037263"/>
          <p14:tracePt t="32432" x="5456238" y="5991225"/>
          <p14:tracePt t="32463" x="5446713" y="5983288"/>
          <p14:tracePt t="32495" x="5429250" y="5965825"/>
          <p14:tracePt t="32528" x="5419725" y="5946775"/>
          <p14:tracePt t="32560" x="5394325" y="5938838"/>
          <p14:tracePt t="32592" x="5375275" y="5938838"/>
          <p14:tracePt t="32625" x="5348288" y="5938838"/>
          <p14:tracePt t="32657" x="5340350" y="5946775"/>
          <p14:tracePt t="32688" x="5330825" y="5956300"/>
          <p14:tracePt t="32738" x="5330825" y="5965825"/>
          <p14:tracePt t="32770" x="5348288" y="5983288"/>
          <p14:tracePt t="32802" x="5357813" y="5983288"/>
          <p14:tracePt t="32987" x="5367338" y="5983288"/>
          <p14:tracePt t="41631" x="5375275" y="5983288"/>
          <p14:tracePt t="41696" x="6296025" y="5126038"/>
          <p14:tracePt t="41760" x="6884988" y="3884613"/>
          <p14:tracePt t="41853" x="7143750" y="3633788"/>
          <p14:tracePt t="41918" x="7224713" y="3616325"/>
          <p14:tracePt t="41950" x="7277100" y="3482975"/>
          <p14:tracePt t="41982" x="7419975" y="3133725"/>
          <p14:tracePt t="42014" x="7527925" y="2724150"/>
          <p14:tracePt t="42046" x="7634288" y="2214563"/>
          <p14:tracePt t="42079" x="7608888" y="1901825"/>
          <p14:tracePt t="42111" x="7589838" y="1884363"/>
          <p14:tracePt t="42175" x="7554913" y="1884363"/>
          <p14:tracePt t="42207" x="7446963" y="1901825"/>
          <p14:tracePt t="42241" x="7385050" y="1901825"/>
          <p14:tracePt t="42305" x="7367588" y="1893888"/>
          <p14:tracePt t="42337" x="7348538" y="1874838"/>
          <p14:tracePt t="42369" x="7323138" y="1884363"/>
          <p14:tracePt t="42402" x="7277100" y="1955800"/>
          <p14:tracePt t="42434" x="7251700" y="1965325"/>
          <p14:tracePt t="42466" x="7242175" y="1965325"/>
          <p14:tracePt t="42498" x="7215188" y="1955800"/>
          <p14:tracePt t="42650" x="7215188" y="1946275"/>
          <p14:tracePt t="42711" x="7188200" y="1928813"/>
          <p14:tracePt t="43028" x="7180263" y="1928813"/>
          <p14:tracePt t="43101" x="7000875" y="1955800"/>
          <p14:tracePt t="43139" x="6911975" y="2036763"/>
          <p14:tracePt t="43171" x="6858000" y="2125663"/>
          <p14:tracePt t="43204" x="6831013" y="2224088"/>
          <p14:tracePt t="43238" x="6867525" y="2276475"/>
          <p14:tracePt t="43270" x="6894513" y="2303463"/>
          <p14:tracePt t="43303" x="6911975" y="2303463"/>
          <p14:tracePt t="43336" x="6956425" y="2224088"/>
          <p14:tracePt t="43368" x="6973888" y="2152650"/>
          <p14:tracePt t="43400" x="6965950" y="2125663"/>
          <p14:tracePt t="43432" x="6946900" y="2108200"/>
          <p14:tracePt t="43497" x="6938963" y="2098675"/>
          <p14:tracePt t="43759" x="7037388" y="2160588"/>
          <p14:tracePt t="43817" x="7269163" y="2714625"/>
          <p14:tracePt t="43850" x="7286625" y="3027363"/>
          <p14:tracePt t="43883" x="7197725" y="3303588"/>
          <p14:tracePt t="43915" x="7108825" y="3465513"/>
          <p14:tracePt t="43947" x="7072313" y="3562350"/>
          <p14:tracePt t="43980" x="7054850" y="3581400"/>
          <p14:tracePt t="44012" x="7045325" y="3581400"/>
          <p14:tracePt t="44043" x="7037388" y="3581400"/>
          <p14:tracePt t="44409" x="7027863" y="3581400"/>
          <p14:tracePt t="44477" x="7018338" y="3581400"/>
          <p14:tracePt t="44510" x="7000875" y="3643313"/>
          <p14:tracePt t="44542" x="6973888" y="3724275"/>
          <p14:tracePt t="44573" x="6973888" y="3751263"/>
          <p14:tracePt t="44636" x="6983413" y="3741738"/>
          <p14:tracePt t="44669" x="6991350" y="3714750"/>
          <p14:tracePt t="44705" x="6991350" y="3697288"/>
          <p14:tracePt t="44739" x="6991350" y="3670300"/>
          <p14:tracePt t="44771" x="6983413" y="3670300"/>
          <p14:tracePt t="44804" x="6973888" y="3660775"/>
          <p14:tracePt t="44931" x="6965950" y="3660775"/>
          <p14:tracePt t="45005" x="6938963" y="3813175"/>
          <p14:tracePt t="45041" x="6911975" y="4179888"/>
          <p14:tracePt t="45073" x="6894513" y="4411663"/>
          <p14:tracePt t="45106" x="6884988" y="4465638"/>
          <p14:tracePt t="45288" x="6894513" y="4465638"/>
          <p14:tracePt t="45349" x="6911975" y="4465638"/>
          <p14:tracePt t="45381" x="6919913" y="4465638"/>
          <p14:tracePt t="45413" x="6919913" y="4438650"/>
          <p14:tracePt t="45535" x="6919913" y="4446588"/>
          <p14:tracePt t="45804" x="6919913" y="4456113"/>
          <p14:tracePt t="45881" x="6911975" y="4741863"/>
          <p14:tracePt t="45917" x="6875463" y="5160963"/>
          <p14:tracePt t="45949" x="6867525" y="5465763"/>
          <p14:tracePt t="45982" x="6884988" y="5510213"/>
          <p14:tracePt t="46013" x="6894513" y="5518150"/>
          <p14:tracePt t="46045" x="6902450" y="5554663"/>
          <p14:tracePt t="46077" x="6911975" y="5608638"/>
          <p14:tracePt t="46109" x="6929438" y="5688013"/>
          <p14:tracePt t="46142" x="6938963" y="5715000"/>
          <p14:tracePt t="46173" x="6938963" y="5741988"/>
          <p14:tracePt t="46205" x="6938963" y="5830888"/>
          <p14:tracePt t="46238" x="6929438" y="5884863"/>
          <p14:tracePt t="46270" x="6929438" y="5894388"/>
          <p14:tracePt t="46382" x="6929438" y="5884863"/>
          <p14:tracePt t="46440" x="6919913" y="5857875"/>
          <p14:tracePt t="46512" x="6911975" y="5857875"/>
          <p14:tracePt t="46544" x="6894513" y="5867400"/>
          <p14:tracePt t="46576" x="6884988" y="5875338"/>
          <p14:tracePt t="47925" x="6867525" y="5875338"/>
          <p14:tracePt t="47996" x="4205288" y="4919663"/>
          <p14:tracePt t="48066" x="3232150" y="4446588"/>
          <p14:tracePt t="48159" x="3205163" y="4429125"/>
          <p14:tracePt t="48222" x="3205163" y="4322763"/>
          <p14:tracePt t="48255" x="3205163" y="4295775"/>
          <p14:tracePt t="48287" x="3098800" y="4152900"/>
          <p14:tracePt t="48321" x="2874963" y="3938588"/>
          <p14:tracePt t="48353" x="2714625" y="3822700"/>
          <p14:tracePt t="48385" x="2490788" y="3705225"/>
          <p14:tracePt t="48417" x="2179638" y="3589338"/>
          <p14:tracePt t="48449" x="1965325" y="3446463"/>
          <p14:tracePt t="48482" x="1965325" y="3438525"/>
          <p14:tracePt t="48514" x="1965325" y="3411538"/>
          <p14:tracePt t="48546" x="1938338" y="3384550"/>
          <p14:tracePt t="48578" x="1928813" y="3367088"/>
          <p14:tracePt t="48610" x="1928813" y="3357563"/>
          <p14:tracePt t="48874" x="1928813" y="3348038"/>
          <p14:tracePt t="48959" x="1517650" y="2751138"/>
          <p14:tracePt t="49030" x="1527175" y="2608263"/>
          <p14:tracePt t="49065" x="1536700" y="2633663"/>
          <p14:tracePt t="49097" x="1544638" y="2714625"/>
          <p14:tracePt t="49129" x="1536700" y="2813050"/>
          <p14:tracePt t="49161" x="1509713" y="2884488"/>
          <p14:tracePt t="49194" x="1473200" y="2973388"/>
          <p14:tracePt t="49225" x="1446213" y="3089275"/>
          <p14:tracePt t="49226" x="1438275" y="3116263"/>
          <p14:tracePt t="49258" x="1411288" y="3179763"/>
          <p14:tracePt t="49290" x="1411288" y="3187700"/>
          <p14:tracePt t="49327" x="1411288" y="3214688"/>
          <p14:tracePt t="49359" x="1411288" y="3482975"/>
          <p14:tracePt t="49391" x="1393825" y="3759200"/>
          <p14:tracePt t="49423" x="1374775" y="3867150"/>
          <p14:tracePt t="49455" x="1374775" y="3875088"/>
          <p14:tracePt t="49487" x="1384300" y="3929063"/>
          <p14:tracePt t="49519" x="1393825" y="4054475"/>
          <p14:tracePt t="49552" x="1374775" y="4313238"/>
          <p14:tracePt t="49584" x="1357313" y="4491038"/>
          <p14:tracePt t="49616" x="1339850" y="4633913"/>
          <p14:tracePt t="49648" x="1303338" y="4813300"/>
          <p14:tracePt t="49680" x="1295400" y="4938713"/>
          <p14:tracePt t="49713" x="1303338" y="5027613"/>
          <p14:tracePt t="49746" x="1303338" y="5054600"/>
          <p14:tracePt t="49778" x="1312863" y="5143500"/>
          <p14:tracePt t="49811" x="1303338" y="5268913"/>
          <p14:tracePt t="49843" x="1276350" y="5313363"/>
          <p14:tracePt t="49907" x="1268413" y="5340350"/>
          <p14:tracePt t="49939" x="1268413" y="5348288"/>
          <p14:tracePt t="49971" x="1258888" y="5367338"/>
          <p14:tracePt t="50003" x="1258888" y="5384800"/>
          <p14:tracePt t="50130" x="1250950" y="5384800"/>
          <p14:tracePt t="50205" x="679450" y="4322763"/>
          <p14:tracePt t="50209" x="598488" y="4027488"/>
          <p14:tracePt t="50241" x="482600" y="3455988"/>
          <p14:tracePt t="50273" x="482600" y="3367088"/>
          <p14:tracePt t="50283" x="482600" y="3357563"/>
          <p14:tracePt t="50300" x="482600" y="3348038"/>
          <p14:tracePt t="50333" x="482600" y="3340100"/>
          <p14:tracePt t="50433" x="490538" y="3340100"/>
          <p14:tracePt t="50771" x="509588" y="3348038"/>
          <p14:tracePt t="50779" x="544513" y="3367088"/>
          <p14:tracePt t="50786" x="554038" y="3375025"/>
          <p14:tracePt t="50871" x="561975" y="3375025"/>
          <p14:tracePt t="50879" x="571500" y="3367088"/>
          <p14:tracePt t="50916" x="581025" y="3357563"/>
          <p14:tracePt t="51589" x="588963" y="3340100"/>
          <p14:tracePt t="51596" x="608013" y="3322638"/>
          <p14:tracePt t="51605" x="633413" y="3303588"/>
          <p14:tracePt t="51617" x="652463" y="3276600"/>
          <p14:tracePt t="51634" x="704850" y="3214688"/>
          <p14:tracePt t="51650" x="741363" y="3170238"/>
          <p14:tracePt t="51713" x="973138" y="2973388"/>
          <p14:tracePt t="51747" x="1027113" y="2946400"/>
          <p14:tracePt t="51780" x="1036638" y="2938463"/>
          <p14:tracePt t="51952" x="1044575" y="2928938"/>
          <p14:tracePt t="52014" x="1143000" y="2874963"/>
          <p14:tracePt t="52046" x="1160463" y="2857500"/>
          <p14:tracePt t="52078" x="1179513" y="2840038"/>
          <p14:tracePt t="52110" x="1204913" y="2822575"/>
          <p14:tracePt t="52143" x="1223963" y="2795588"/>
          <p14:tracePt t="52175" x="1223963" y="2786063"/>
          <p14:tracePt t="52207" x="1241425" y="2776538"/>
          <p14:tracePt t="52240" x="1250950" y="2768600"/>
          <p14:tracePt t="52437" x="1258888" y="2768600"/>
          <p14:tracePt t="52486" x="1268413" y="2759075"/>
          <p14:tracePt t="52969" x="1276350" y="2759075"/>
          <p14:tracePt t="53047" x="1347788" y="2751138"/>
          <p14:tracePt t="53232" x="1357313" y="2751138"/>
          <p14:tracePt t="53298" x="1490663" y="3375025"/>
          <p14:tracePt t="53340" x="1527175" y="3527425"/>
          <p14:tracePt t="53372" x="1527175" y="3643313"/>
          <p14:tracePt t="53404" x="1465263" y="3795713"/>
          <p14:tracePt t="53436" x="1374775" y="3902075"/>
          <p14:tracePt t="53468" x="1347788" y="3965575"/>
          <p14:tracePt t="53500" x="1347788" y="4044950"/>
          <p14:tracePt t="53532" x="1330325" y="4143375"/>
          <p14:tracePt t="53564" x="1295400" y="4251325"/>
          <p14:tracePt t="53596" x="1285875" y="4357688"/>
          <p14:tracePt t="53628" x="1285875" y="4429125"/>
          <p14:tracePt t="53660" x="1268413" y="4510088"/>
          <p14:tracePt t="53692" x="1258888" y="4554538"/>
          <p14:tracePt t="53724" x="1250950" y="4554538"/>
          <p14:tracePt t="53901" x="1241425" y="4554538"/>
          <p14:tracePt t="53968" x="1241425" y="4527550"/>
          <p14:tracePt t="54011" x="1241425" y="4518025"/>
          <p14:tracePt t="54110" x="1241425" y="4510088"/>
          <p14:tracePt t="54181" x="1250950" y="4510088"/>
          <p14:tracePt t="54557" x="1258888" y="4518025"/>
          <p14:tracePt t="54623" x="1384300" y="4965700"/>
          <p14:tracePt t="54656" x="1401763" y="5276850"/>
          <p14:tracePt t="54688" x="1374775" y="5402263"/>
          <p14:tracePt t="54721" x="1330325" y="5446713"/>
          <p14:tracePt t="54754" x="1295400" y="5500688"/>
          <p14:tracePt t="54786" x="1223963" y="5643563"/>
          <p14:tracePt t="54818" x="1169988" y="5741988"/>
          <p14:tracePt t="54851" x="1152525" y="5795963"/>
          <p14:tracePt t="54883" x="1152525" y="5813425"/>
          <p14:tracePt t="54914" x="1152525" y="5830888"/>
          <p14:tracePt t="54947" x="1152525" y="5840413"/>
          <p14:tracePt t="54978" x="1143000" y="5848350"/>
          <p14:tracePt t="55104" x="1143000" y="5857875"/>
          <p14:tracePt t="55172" x="1143000" y="58674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p:txBody>
          <a:bodyPr/>
          <a:lstStyle/>
          <a:p>
            <a:r>
              <a:rPr lang="en-CA" sz="2800" noProof="0" dirty="0">
                <a:solidFill>
                  <a:srgbClr val="C00000"/>
                </a:solidFill>
              </a:rPr>
              <a:t>Outline</a:t>
            </a:r>
          </a:p>
        </p:txBody>
      </p:sp>
      <p:sp>
        <p:nvSpPr>
          <p:cNvPr id="3" name="Espace réservé du contenu 2"/>
          <p:cNvSpPr>
            <a:spLocks noGrp="1"/>
          </p:cNvSpPr>
          <p:nvPr>
            <p:ph idx="1"/>
            <p:custDataLst>
              <p:tags r:id="rId3"/>
            </p:custDataLst>
          </p:nvPr>
        </p:nvSpPr>
        <p:spPr>
          <a:xfrm>
            <a:off x="1403648" y="1628800"/>
            <a:ext cx="7344816" cy="4104456"/>
          </a:xfrm>
        </p:spPr>
        <p:txBody>
          <a:bodyPr/>
          <a:lstStyle/>
          <a:p>
            <a:pPr algn="just"/>
            <a:r>
              <a:rPr lang="en-CA" sz="2800" noProof="0" dirty="0"/>
              <a:t>Introduction</a:t>
            </a:r>
          </a:p>
          <a:p>
            <a:pPr algn="just"/>
            <a:r>
              <a:rPr lang="en-US" sz="2800" dirty="0" err="1"/>
              <a:t>Systèmes</a:t>
            </a:r>
            <a:r>
              <a:rPr lang="en-US" sz="2800" dirty="0"/>
              <a:t> de service </a:t>
            </a:r>
            <a:r>
              <a:rPr lang="en-US" sz="2800" dirty="0" err="1"/>
              <a:t>intelligents</a:t>
            </a:r>
            <a:endParaRPr lang="en-US" sz="2800" dirty="0"/>
          </a:p>
          <a:p>
            <a:r>
              <a:rPr lang="fr-CA" sz="2800" dirty="0"/>
              <a:t>Modèle de connaissances tenant compte du contexte pour les systèmes de services intelligents </a:t>
            </a:r>
          </a:p>
          <a:p>
            <a:r>
              <a:rPr lang="fr-CA" sz="2800" b="1" dirty="0">
                <a:solidFill>
                  <a:srgbClr val="C00000"/>
                </a:solidFill>
              </a:rPr>
              <a:t>Système de service intelligent pour les services bancaires intelligents</a:t>
            </a:r>
          </a:p>
          <a:p>
            <a:r>
              <a:rPr lang="fr-CA" sz="2800" dirty="0"/>
              <a:t>Conclusion</a:t>
            </a:r>
          </a:p>
          <a:p>
            <a:pPr algn="just"/>
            <a:endParaRPr lang="en-CA" sz="2800" noProof="0" dirty="0"/>
          </a:p>
        </p:txBody>
      </p:sp>
      <p:sp>
        <p:nvSpPr>
          <p:cNvPr id="7" name="Espace réservé du numéro de diapositive 6"/>
          <p:cNvSpPr>
            <a:spLocks noGrp="1"/>
          </p:cNvSpPr>
          <p:nvPr>
            <p:ph type="sldNum" sz="quarter" idx="12"/>
            <p:custDataLst>
              <p:tags r:id="rId4"/>
            </p:custDataLst>
          </p:nvPr>
        </p:nvSpPr>
        <p:spPr>
          <a:xfrm>
            <a:off x="7008357" y="6362195"/>
            <a:ext cx="2133600" cy="476250"/>
          </a:xfrm>
        </p:spPr>
        <p:txBody>
          <a:bodyPr/>
          <a:lstStyle/>
          <a:p>
            <a:fld id="{712E22A0-2D87-479C-8169-BB4647ED57A1}" type="slidenum">
              <a:rPr lang="fr-CA" smtClean="0"/>
              <a:pPr/>
              <a:t>15</a:t>
            </a:fld>
            <a:endParaRPr lang="fr-CA" dirty="0"/>
          </a:p>
        </p:txBody>
      </p:sp>
      <p:sp>
        <p:nvSpPr>
          <p:cNvPr id="4" name="Flèche droite 3"/>
          <p:cNvSpPr/>
          <p:nvPr>
            <p:custDataLst>
              <p:tags r:id="rId5"/>
            </p:custDataLst>
          </p:nvPr>
        </p:nvSpPr>
        <p:spPr>
          <a:xfrm>
            <a:off x="611560" y="4149080"/>
            <a:ext cx="64328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custDataLst>
      <p:tags r:id="rId1"/>
    </p:custDataLst>
    <p:extLst>
      <p:ext uri="{BB962C8B-B14F-4D97-AF65-F5344CB8AC3E}">
        <p14:creationId xmlns:p14="http://schemas.microsoft.com/office/powerpoint/2010/main" val="3853121152"/>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ext uri="{3A86A75C-4F4B-4683-9AE1-C65F6400EC91}">
      <p14:laserTraceLst xmlns:p14="http://schemas.microsoft.com/office/powerpoint/2010/main">
        <p14:tracePtLst>
          <p14:tracePt t="3503" x="946150" y="3581400"/>
          <p14:tracePt t="3511" x="1438275" y="3527425"/>
          <p14:tracePt t="3520" x="1660525" y="3527425"/>
          <p14:tracePt t="3537" x="1776413" y="3536950"/>
          <p14:tracePt t="3554" x="1795463" y="3536950"/>
          <p14:tracePt t="3570" x="1803400" y="3527425"/>
          <p14:tracePt t="3587" x="1847850" y="3465513"/>
          <p14:tracePt t="3604" x="1911350" y="3340100"/>
          <p14:tracePt t="3621" x="1982788" y="3187700"/>
          <p14:tracePt t="3637" x="2098675" y="3027363"/>
          <p14:tracePt t="3654" x="2214563" y="2894013"/>
          <p14:tracePt t="3671" x="2428875" y="2581275"/>
          <p14:tracePt t="3687" x="2616200" y="2330450"/>
          <p14:tracePt t="3704" x="2751138" y="2125663"/>
          <p14:tracePt t="3721" x="2813050" y="1990725"/>
          <p14:tracePt t="3737" x="2840038" y="1946275"/>
          <p14:tracePt t="3754" x="2857500" y="1919288"/>
          <p14:tracePt t="3771" x="2867025" y="1901825"/>
          <p14:tracePt t="3850" x="2867025" y="1893888"/>
          <p14:tracePt t="3858" x="2867025" y="1884363"/>
          <p14:tracePt t="3866" x="2867025" y="1874838"/>
          <p14:tracePt t="3874" x="2874963" y="1874838"/>
          <p14:tracePt t="3887" x="2874963" y="1866900"/>
          <p14:tracePt t="3904" x="2884488" y="1857375"/>
          <p14:tracePt t="3920" x="2884488" y="1847850"/>
          <p14:tracePt t="5625" x="2911475" y="1884363"/>
          <p14:tracePt t="5633" x="2928938" y="1946275"/>
          <p14:tracePt t="5641" x="2938463" y="1990725"/>
          <p14:tracePt t="5654" x="2938463" y="2062163"/>
          <p14:tracePt t="5671" x="2946400" y="2108200"/>
          <p14:tracePt t="5687" x="2955925" y="2133600"/>
          <p14:tracePt t="5704" x="2955925" y="2152650"/>
          <p14:tracePt t="5721" x="2955925" y="2160588"/>
          <p14:tracePt t="5795" x="2955925" y="2170113"/>
          <p14:tracePt t="5801" x="2965450" y="2187575"/>
          <p14:tracePt t="5809" x="2965450" y="2214563"/>
          <p14:tracePt t="5821" x="2965450" y="2241550"/>
          <p14:tracePt t="5837" x="2965450" y="2330450"/>
          <p14:tracePt t="5854" x="2965450" y="2411413"/>
          <p14:tracePt t="5871" x="2965450" y="2455863"/>
          <p14:tracePt t="5888" x="2955925" y="2509838"/>
          <p14:tracePt t="5904" x="2955925" y="2527300"/>
          <p14:tracePt t="5921" x="2946400" y="2536825"/>
          <p14:tracePt t="17045" x="2946400" y="2544763"/>
          <p14:tracePt t="17055" x="2955925" y="2544763"/>
          <p14:tracePt t="17060" x="2955925" y="2554288"/>
          <p14:tracePt t="17072" x="2965450" y="2562225"/>
          <p14:tracePt t="17089" x="2973388" y="2571750"/>
          <p14:tracePt t="17106" x="2982913" y="2589213"/>
          <p14:tracePt t="17122" x="2990850" y="2608263"/>
          <p14:tracePt t="17139" x="3000375" y="2608263"/>
          <p14:tracePt t="17172" x="3000375" y="26162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22262" y="116632"/>
            <a:ext cx="7850138" cy="1008112"/>
          </a:xfrm>
        </p:spPr>
        <p:txBody>
          <a:bodyPr/>
          <a:lstStyle/>
          <a:p>
            <a:pPr hangingPunct="0"/>
            <a:r>
              <a:rPr lang="fr-CA" sz="2800" dirty="0">
                <a:solidFill>
                  <a:srgbClr val="C00000"/>
                </a:solidFill>
              </a:rPr>
              <a:t>Services bancaires intelligents</a:t>
            </a:r>
            <a:endParaRPr lang="fr-CA" sz="2800" dirty="0"/>
          </a:p>
        </p:txBody>
      </p:sp>
      <p:sp>
        <p:nvSpPr>
          <p:cNvPr id="7" name="Espace réservé du numéro de diapositive 6"/>
          <p:cNvSpPr>
            <a:spLocks noGrp="1"/>
          </p:cNvSpPr>
          <p:nvPr>
            <p:ph type="sldNum" sz="quarter" idx="12"/>
            <p:custDataLst>
              <p:tags r:id="rId2"/>
            </p:custDataLst>
          </p:nvPr>
        </p:nvSpPr>
        <p:spPr>
          <a:xfrm>
            <a:off x="7008357" y="6362195"/>
            <a:ext cx="2133600" cy="476250"/>
          </a:xfrm>
        </p:spPr>
        <p:txBody>
          <a:bodyPr/>
          <a:lstStyle/>
          <a:p>
            <a:fld id="{712E22A0-2D87-479C-8169-BB4647ED57A1}" type="slidenum">
              <a:rPr lang="fr-CA" smtClean="0"/>
              <a:pPr/>
              <a:t>16</a:t>
            </a:fld>
            <a:endParaRPr lang="fr-CA" dirty="0"/>
          </a:p>
        </p:txBody>
      </p:sp>
      <p:sp>
        <p:nvSpPr>
          <p:cNvPr id="4" name="Rectangle 2"/>
          <p:cNvSpPr>
            <a:spLocks noChangeArrowheads="1"/>
          </p:cNvSpPr>
          <p:nvPr>
            <p:custDataLst>
              <p:tags r:id="rId3"/>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sp>
        <p:nvSpPr>
          <p:cNvPr id="6" name="Espace réservé du contenu 5">
            <a:extLst>
              <a:ext uri="{FF2B5EF4-FFF2-40B4-BE49-F238E27FC236}">
                <a16:creationId xmlns:a16="http://schemas.microsoft.com/office/drawing/2014/main" id="{0BADF156-40E1-41E8-8DDF-80D53A2BA05A}"/>
              </a:ext>
            </a:extLst>
          </p:cNvPr>
          <p:cNvSpPr>
            <a:spLocks noGrp="1"/>
          </p:cNvSpPr>
          <p:nvPr>
            <p:ph idx="1"/>
            <p:custDataLst>
              <p:tags r:id="rId4"/>
            </p:custDataLst>
          </p:nvPr>
        </p:nvSpPr>
        <p:spPr/>
        <p:txBody>
          <a:bodyPr/>
          <a:lstStyle/>
          <a:p>
            <a:endParaRPr lang="fr-CA" dirty="0"/>
          </a:p>
        </p:txBody>
      </p:sp>
      <p:sp>
        <p:nvSpPr>
          <p:cNvPr id="8" name="Rectangle 7">
            <a:extLst>
              <a:ext uri="{FF2B5EF4-FFF2-40B4-BE49-F238E27FC236}">
                <a16:creationId xmlns:a16="http://schemas.microsoft.com/office/drawing/2014/main" id="{64022433-10D7-454E-A61F-B6D3CC6188AB}"/>
              </a:ext>
            </a:extLst>
          </p:cNvPr>
          <p:cNvSpPr/>
          <p:nvPr>
            <p:custDataLst>
              <p:tags r:id="rId5"/>
            </p:custDataLst>
          </p:nvPr>
        </p:nvSpPr>
        <p:spPr>
          <a:xfrm>
            <a:off x="4447607" y="3244334"/>
            <a:ext cx="248786" cy="369332"/>
          </a:xfrm>
          <a:prstGeom prst="rect">
            <a:avLst/>
          </a:prstGeom>
        </p:spPr>
        <p:txBody>
          <a:bodyPr wrap="none">
            <a:spAutoFit/>
          </a:bodyPr>
          <a:lstStyle/>
          <a:p>
            <a:r>
              <a:rPr lang="fr-CA" dirty="0"/>
              <a:t> </a:t>
            </a:r>
          </a:p>
        </p:txBody>
      </p:sp>
      <p:pic>
        <p:nvPicPr>
          <p:cNvPr id="20482" name="Picture 2" descr="Top 10 Retail Banking Trends and Priorities for 2020">
            <a:extLst>
              <a:ext uri="{FF2B5EF4-FFF2-40B4-BE49-F238E27FC236}">
                <a16:creationId xmlns:a16="http://schemas.microsoft.com/office/drawing/2014/main" id="{6160FF1E-A83E-47E1-8B76-817CBDDE8173}"/>
              </a:ext>
            </a:extLst>
          </p:cNvPr>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35496" y="908720"/>
            <a:ext cx="4959911" cy="415287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77BEFF0C-02F7-42CC-9FFD-29E17A9AFBD4}"/>
              </a:ext>
            </a:extLst>
          </p:cNvPr>
          <p:cNvSpPr txBox="1"/>
          <p:nvPr>
            <p:custDataLst>
              <p:tags r:id="rId7"/>
            </p:custDataLst>
          </p:nvPr>
        </p:nvSpPr>
        <p:spPr>
          <a:xfrm>
            <a:off x="793708" y="5884156"/>
            <a:ext cx="7281449" cy="646331"/>
          </a:xfrm>
          <a:prstGeom prst="rect">
            <a:avLst/>
          </a:prstGeom>
          <a:solidFill>
            <a:srgbClr val="FFC000"/>
          </a:solidFill>
          <a:ln>
            <a:solidFill>
              <a:schemeClr val="accent2">
                <a:lumMod val="40000"/>
                <a:lumOff val="60000"/>
              </a:schemeClr>
            </a:solidFill>
          </a:ln>
        </p:spPr>
        <p:txBody>
          <a:bodyPr wrap="square" rtlCol="0">
            <a:spAutoFit/>
          </a:bodyPr>
          <a:lstStyle/>
          <a:p>
            <a:r>
              <a:rPr lang="fr-CA" b="1" dirty="0"/>
              <a:t>Smart </a:t>
            </a:r>
            <a:r>
              <a:rPr lang="fr-CA" b="1" dirty="0" err="1"/>
              <a:t>banking</a:t>
            </a:r>
            <a:r>
              <a:rPr lang="fr-CA" b="1" dirty="0"/>
              <a:t>: </a:t>
            </a:r>
            <a:r>
              <a:rPr lang="en-US" dirty="0"/>
              <a:t>banker mobility, </a:t>
            </a:r>
            <a:r>
              <a:rPr lang="en-US" u="sng" dirty="0"/>
              <a:t>next-generation self-service, remote advisory</a:t>
            </a:r>
            <a:r>
              <a:rPr lang="en-US" dirty="0"/>
              <a:t>, social computing and the use of digital signage</a:t>
            </a:r>
            <a:r>
              <a:rPr lang="fr-CA" dirty="0"/>
              <a:t> </a:t>
            </a:r>
          </a:p>
        </p:txBody>
      </p:sp>
      <p:sp>
        <p:nvSpPr>
          <p:cNvPr id="13" name="ZoneTexte 12">
            <a:extLst>
              <a:ext uri="{FF2B5EF4-FFF2-40B4-BE49-F238E27FC236}">
                <a16:creationId xmlns:a16="http://schemas.microsoft.com/office/drawing/2014/main" id="{E8D2D8B4-EE6C-415B-B585-3ACCF31C8A82}"/>
              </a:ext>
            </a:extLst>
          </p:cNvPr>
          <p:cNvSpPr txBox="1"/>
          <p:nvPr>
            <p:custDataLst>
              <p:tags r:id="rId8"/>
            </p:custDataLst>
          </p:nvPr>
        </p:nvSpPr>
        <p:spPr>
          <a:xfrm>
            <a:off x="5184301" y="2159878"/>
            <a:ext cx="3755398" cy="3416320"/>
          </a:xfrm>
          <a:prstGeom prst="rect">
            <a:avLst/>
          </a:prstGeom>
          <a:solidFill>
            <a:schemeClr val="accent2">
              <a:lumMod val="40000"/>
              <a:lumOff val="60000"/>
            </a:schemeClr>
          </a:solidFill>
          <a:ln>
            <a:solidFill>
              <a:schemeClr val="accent2">
                <a:lumMod val="40000"/>
                <a:lumOff val="60000"/>
              </a:schemeClr>
            </a:solidFill>
          </a:ln>
        </p:spPr>
        <p:txBody>
          <a:bodyPr wrap="square" rtlCol="0">
            <a:spAutoFit/>
          </a:bodyPr>
          <a:lstStyle/>
          <a:p>
            <a:pPr hangingPunct="0"/>
            <a:r>
              <a:rPr lang="fr-CA" sz="2000" b="1" dirty="0"/>
              <a:t>Desjardins: </a:t>
            </a:r>
          </a:p>
          <a:p>
            <a:pPr marL="285750" indent="-285750" hangingPunct="0">
              <a:buFont typeface="Arial" panose="020B0604020202020204" pitchFamily="34" charset="0"/>
              <a:buChar char="•"/>
            </a:pPr>
            <a:r>
              <a:rPr lang="fr-CA" dirty="0"/>
              <a:t>Digital </a:t>
            </a:r>
            <a:r>
              <a:rPr lang="fr-CA" dirty="0" err="1"/>
              <a:t>banking</a:t>
            </a:r>
            <a:endParaRPr lang="fr-CA" dirty="0"/>
          </a:p>
          <a:p>
            <a:pPr marL="285750" indent="-285750" hangingPunct="0">
              <a:buFont typeface="Arial" panose="020B0604020202020204" pitchFamily="34" charset="0"/>
              <a:buChar char="•"/>
            </a:pPr>
            <a:r>
              <a:rPr lang="fr-CA" dirty="0" err="1"/>
              <a:t>AccèsD</a:t>
            </a:r>
            <a:r>
              <a:rPr lang="fr-CA" dirty="0"/>
              <a:t> Mobile</a:t>
            </a:r>
          </a:p>
          <a:p>
            <a:pPr marL="285750" indent="-285750" hangingPunct="0">
              <a:buFont typeface="Arial" panose="020B0604020202020204" pitchFamily="34" charset="0"/>
              <a:buChar char="•"/>
            </a:pPr>
            <a:r>
              <a:rPr lang="fr-CA" dirty="0"/>
              <a:t>Mobile </a:t>
            </a:r>
            <a:r>
              <a:rPr lang="fr-CA" dirty="0" err="1"/>
              <a:t>insurance</a:t>
            </a:r>
            <a:r>
              <a:rPr lang="fr-CA" dirty="0"/>
              <a:t> apps</a:t>
            </a:r>
          </a:p>
          <a:p>
            <a:pPr marL="285750" indent="-285750" hangingPunct="0">
              <a:buFont typeface="Arial" panose="020B0604020202020204" pitchFamily="34" charset="0"/>
              <a:buChar char="•"/>
            </a:pPr>
            <a:r>
              <a:rPr lang="fr-CA" dirty="0" err="1"/>
              <a:t>Zag</a:t>
            </a:r>
            <a:r>
              <a:rPr lang="fr-CA" dirty="0"/>
              <a:t> Bank</a:t>
            </a:r>
          </a:p>
          <a:p>
            <a:pPr marL="285750" indent="-285750" hangingPunct="0">
              <a:buFont typeface="Arial" panose="020B0604020202020204" pitchFamily="34" charset="0"/>
              <a:buChar char="•"/>
            </a:pPr>
            <a:r>
              <a:rPr lang="fr-CA" dirty="0"/>
              <a:t>New style branches (360d)</a:t>
            </a:r>
          </a:p>
          <a:p>
            <a:pPr marL="285750" indent="-285750" hangingPunct="0">
              <a:buFont typeface="Arial" panose="020B0604020202020204" pitchFamily="34" charset="0"/>
              <a:buChar char="•"/>
            </a:pPr>
            <a:r>
              <a:rPr lang="fr-CA" dirty="0"/>
              <a:t>Marché Central (18-50 </a:t>
            </a:r>
            <a:r>
              <a:rPr lang="fr-CA" dirty="0" err="1"/>
              <a:t>age</a:t>
            </a:r>
            <a:r>
              <a:rPr lang="fr-CA" dirty="0"/>
              <a:t> group)</a:t>
            </a:r>
          </a:p>
          <a:p>
            <a:pPr marL="285750" indent="-285750" hangingPunct="0">
              <a:buFont typeface="Arial" panose="020B0604020202020204" pitchFamily="34" charset="0"/>
              <a:buChar char="•"/>
            </a:pPr>
            <a:r>
              <a:rPr lang="fr-CA" dirty="0"/>
              <a:t>Innovation </a:t>
            </a:r>
            <a:r>
              <a:rPr lang="fr-CA" dirty="0" err="1"/>
              <a:t>Lab</a:t>
            </a:r>
            <a:endParaRPr lang="fr-CA" dirty="0"/>
          </a:p>
          <a:p>
            <a:pPr marL="285750" indent="-285750" hangingPunct="0">
              <a:buFont typeface="Arial" panose="020B0604020202020204" pitchFamily="34" charset="0"/>
              <a:buChar char="•"/>
            </a:pPr>
            <a:r>
              <a:rPr lang="fr-CA" dirty="0" err="1"/>
              <a:t>mPOS</a:t>
            </a:r>
            <a:r>
              <a:rPr lang="fr-CA" dirty="0"/>
              <a:t> launch</a:t>
            </a:r>
          </a:p>
          <a:p>
            <a:pPr marL="285750" indent="-285750" hangingPunct="0">
              <a:buFont typeface="Arial" panose="020B0604020202020204" pitchFamily="34" charset="0"/>
              <a:buChar char="•"/>
            </a:pPr>
            <a:r>
              <a:rPr lang="fr-CA" dirty="0"/>
              <a:t>Smartphone </a:t>
            </a:r>
            <a:r>
              <a:rPr lang="fr-CA" dirty="0" err="1"/>
              <a:t>payments</a:t>
            </a:r>
            <a:endParaRPr lang="fr-CA" dirty="0"/>
          </a:p>
          <a:p>
            <a:pPr marL="285750" indent="-285750" hangingPunct="0">
              <a:buFont typeface="Arial" panose="020B0604020202020204" pitchFamily="34" charset="0"/>
              <a:buChar char="•"/>
            </a:pPr>
            <a:r>
              <a:rPr lang="fr-CA" dirty="0"/>
              <a:t>…</a:t>
            </a:r>
          </a:p>
        </p:txBody>
      </p:sp>
      <p:sp>
        <p:nvSpPr>
          <p:cNvPr id="12" name="Flèche : droite 11">
            <a:extLst>
              <a:ext uri="{FF2B5EF4-FFF2-40B4-BE49-F238E27FC236}">
                <a16:creationId xmlns:a16="http://schemas.microsoft.com/office/drawing/2014/main" id="{43CC794F-2CC5-4050-889F-8104807BA34E}"/>
              </a:ext>
            </a:extLst>
          </p:cNvPr>
          <p:cNvSpPr/>
          <p:nvPr>
            <p:custDataLst>
              <p:tags r:id="rId9"/>
            </p:custDataLst>
          </p:nvPr>
        </p:nvSpPr>
        <p:spPr>
          <a:xfrm rot="1156673">
            <a:off x="3532228" y="3003804"/>
            <a:ext cx="656713" cy="61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lèche : droite 14">
            <a:extLst>
              <a:ext uri="{FF2B5EF4-FFF2-40B4-BE49-F238E27FC236}">
                <a16:creationId xmlns:a16="http://schemas.microsoft.com/office/drawing/2014/main" id="{65075AD2-5C74-4E5B-B5BE-1823F645E67A}"/>
              </a:ext>
            </a:extLst>
          </p:cNvPr>
          <p:cNvSpPr/>
          <p:nvPr>
            <p:custDataLst>
              <p:tags r:id="rId10"/>
            </p:custDataLst>
          </p:nvPr>
        </p:nvSpPr>
        <p:spPr>
          <a:xfrm rot="18986784" flipH="1">
            <a:off x="3687146" y="4798550"/>
            <a:ext cx="681588" cy="61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519706567"/>
      </p:ext>
    </p:extLst>
  </p:cSld>
  <p:clrMapOvr>
    <a:masterClrMapping/>
  </p:clrMapOvr>
  <mc:AlternateContent xmlns:mc="http://schemas.openxmlformats.org/markup-compatibility/2006" xmlns:p14="http://schemas.microsoft.com/office/powerpoint/2010/main">
    <mc:Choice Requires="p14">
      <p:transition spd="slow" p14:dur="2000" advTm="35415"/>
    </mc:Choice>
    <mc:Fallback xmlns="">
      <p:transition spd="slow" advTm="3541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106238" y="-22075"/>
            <a:ext cx="8658944" cy="1008112"/>
          </a:xfrm>
        </p:spPr>
        <p:txBody>
          <a:bodyPr/>
          <a:lstStyle/>
          <a:p>
            <a:r>
              <a:rPr lang="fr-CA" sz="2800" dirty="0">
                <a:solidFill>
                  <a:srgbClr val="C00000"/>
                </a:solidFill>
              </a:rPr>
              <a:t>Notre approche: l’intelligence client</a:t>
            </a:r>
          </a:p>
        </p:txBody>
      </p:sp>
      <p:sp>
        <p:nvSpPr>
          <p:cNvPr id="7" name="Espace réservé du numéro de diapositive 6"/>
          <p:cNvSpPr>
            <a:spLocks noGrp="1"/>
          </p:cNvSpPr>
          <p:nvPr>
            <p:ph type="sldNum" sz="quarter" idx="12"/>
            <p:custDataLst>
              <p:tags r:id="rId2"/>
            </p:custDataLst>
          </p:nvPr>
        </p:nvSpPr>
        <p:spPr>
          <a:xfrm>
            <a:off x="7008357" y="6362195"/>
            <a:ext cx="2133600" cy="476250"/>
          </a:xfrm>
        </p:spPr>
        <p:txBody>
          <a:bodyPr/>
          <a:lstStyle/>
          <a:p>
            <a:fld id="{712E22A0-2D87-479C-8169-BB4647ED57A1}" type="slidenum">
              <a:rPr lang="fr-CA" smtClean="0"/>
              <a:pPr/>
              <a:t>17</a:t>
            </a:fld>
            <a:endParaRPr lang="fr-CA" dirty="0"/>
          </a:p>
        </p:txBody>
      </p:sp>
      <p:sp>
        <p:nvSpPr>
          <p:cNvPr id="4" name="Rectangle 2"/>
          <p:cNvSpPr>
            <a:spLocks noChangeArrowheads="1"/>
          </p:cNvSpPr>
          <p:nvPr>
            <p:custDataLst>
              <p:tags r:id="rId3"/>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sp>
        <p:nvSpPr>
          <p:cNvPr id="8" name="Espace réservé du contenu 7">
            <a:extLst>
              <a:ext uri="{FF2B5EF4-FFF2-40B4-BE49-F238E27FC236}">
                <a16:creationId xmlns:a16="http://schemas.microsoft.com/office/drawing/2014/main" id="{C888C22E-5A88-4507-8722-6B7642650529}"/>
              </a:ext>
            </a:extLst>
          </p:cNvPr>
          <p:cNvSpPr>
            <a:spLocks noGrp="1"/>
          </p:cNvSpPr>
          <p:nvPr>
            <p:ph idx="1"/>
            <p:custDataLst>
              <p:tags r:id="rId4"/>
            </p:custDataLst>
          </p:nvPr>
        </p:nvSpPr>
        <p:spPr/>
        <p:txBody>
          <a:bodyPr/>
          <a:lstStyle/>
          <a:p>
            <a:endParaRPr lang="fr-CA"/>
          </a:p>
        </p:txBody>
      </p:sp>
      <p:sp>
        <p:nvSpPr>
          <p:cNvPr id="10" name="Rectangle 17">
            <a:extLst>
              <a:ext uri="{FF2B5EF4-FFF2-40B4-BE49-F238E27FC236}">
                <a16:creationId xmlns:a16="http://schemas.microsoft.com/office/drawing/2014/main" id="{962546E4-ACA4-494B-BE26-E0AD09C5B1F1}"/>
              </a:ext>
            </a:extLst>
          </p:cNvPr>
          <p:cNvSpPr>
            <a:spLocks noChangeArrowheads="1"/>
          </p:cNvSpPr>
          <p:nvPr>
            <p:custDataLst>
              <p:tags r:id="rId5"/>
            </p:custDataLst>
          </p:nvPr>
        </p:nvSpPr>
        <p:spPr bwMode="auto">
          <a:xfrm>
            <a:off x="378818" y="908720"/>
            <a:ext cx="1369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pic>
        <p:nvPicPr>
          <p:cNvPr id="12" name="Picture 3" descr="Diagram&#10;&#10;Description automatically generated">
            <a:extLst>
              <a:ext uri="{FF2B5EF4-FFF2-40B4-BE49-F238E27FC236}">
                <a16:creationId xmlns:a16="http://schemas.microsoft.com/office/drawing/2014/main" id="{15A7C6C3-E09B-4507-9F49-93F163C97650}"/>
              </a:ext>
            </a:extLst>
          </p:cNvPr>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1403648" y="764705"/>
            <a:ext cx="5832649" cy="5982301"/>
          </a:xfrm>
          <a:prstGeom prst="rect">
            <a:avLst/>
          </a:prstGeom>
        </p:spPr>
      </p:pic>
    </p:spTree>
    <p:extLst>
      <p:ext uri="{BB962C8B-B14F-4D97-AF65-F5344CB8AC3E}">
        <p14:creationId xmlns:p14="http://schemas.microsoft.com/office/powerpoint/2010/main" val="3402521282"/>
      </p:ext>
    </p:extLst>
  </p:cSld>
  <p:clrMapOvr>
    <a:masterClrMapping/>
  </p:clrMapOvr>
  <mc:AlternateContent xmlns:mc="http://schemas.openxmlformats.org/markup-compatibility/2006" xmlns:p14="http://schemas.microsoft.com/office/powerpoint/2010/main">
    <mc:Choice Requires="p14">
      <p:transition spd="slow" p14:dur="2000" advTm="30379"/>
    </mc:Choice>
    <mc:Fallback xmlns="">
      <p:transition spd="slow" advTm="3037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a:xfrm>
            <a:off x="106238" y="-22075"/>
            <a:ext cx="8658944" cy="1008112"/>
          </a:xfrm>
        </p:spPr>
        <p:txBody>
          <a:bodyPr/>
          <a:lstStyle/>
          <a:p>
            <a:r>
              <a:rPr lang="fr-CA" sz="2800" dirty="0">
                <a:solidFill>
                  <a:srgbClr val="C00000"/>
                </a:solidFill>
              </a:rPr>
              <a:t>Modèle de connaissances</a:t>
            </a:r>
          </a:p>
        </p:txBody>
      </p:sp>
      <p:sp>
        <p:nvSpPr>
          <p:cNvPr id="7" name="Espace réservé du numéro de diapositive 6"/>
          <p:cNvSpPr>
            <a:spLocks noGrp="1"/>
          </p:cNvSpPr>
          <p:nvPr>
            <p:ph type="sldNum" sz="quarter" idx="12"/>
            <p:custDataLst>
              <p:tags r:id="rId3"/>
            </p:custDataLst>
          </p:nvPr>
        </p:nvSpPr>
        <p:spPr>
          <a:xfrm>
            <a:off x="7008357" y="6362195"/>
            <a:ext cx="2133600" cy="476250"/>
          </a:xfrm>
        </p:spPr>
        <p:txBody>
          <a:bodyPr/>
          <a:lstStyle/>
          <a:p>
            <a:fld id="{712E22A0-2D87-479C-8169-BB4647ED57A1}" type="slidenum">
              <a:rPr lang="fr-CA" smtClean="0"/>
              <a:pPr/>
              <a:t>18</a:t>
            </a:fld>
            <a:endParaRPr lang="fr-CA" dirty="0"/>
          </a:p>
        </p:txBody>
      </p:sp>
      <p:sp>
        <p:nvSpPr>
          <p:cNvPr id="4" name="Rectangle 2"/>
          <p:cNvSpPr>
            <a:spLocks noChangeArrowheads="1"/>
          </p:cNvSpPr>
          <p:nvPr>
            <p:custDataLst>
              <p:tags r:id="rId4"/>
            </p:custDataLst>
          </p:nvPr>
        </p:nvSpPr>
        <p:spPr bwMode="auto">
          <a:xfrm>
            <a:off x="467543" y="2017712"/>
            <a:ext cx="130001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sp>
        <p:nvSpPr>
          <p:cNvPr id="8" name="Espace réservé du contenu 7">
            <a:extLst>
              <a:ext uri="{FF2B5EF4-FFF2-40B4-BE49-F238E27FC236}">
                <a16:creationId xmlns:a16="http://schemas.microsoft.com/office/drawing/2014/main" id="{C888C22E-5A88-4507-8722-6B7642650529}"/>
              </a:ext>
            </a:extLst>
          </p:cNvPr>
          <p:cNvSpPr>
            <a:spLocks noGrp="1"/>
          </p:cNvSpPr>
          <p:nvPr>
            <p:ph idx="1"/>
            <p:custDataLst>
              <p:tags r:id="rId5"/>
            </p:custDataLst>
          </p:nvPr>
        </p:nvSpPr>
        <p:spPr/>
        <p:txBody>
          <a:bodyPr/>
          <a:lstStyle/>
          <a:p>
            <a:endParaRPr lang="fr-CA"/>
          </a:p>
        </p:txBody>
      </p:sp>
      <p:sp>
        <p:nvSpPr>
          <p:cNvPr id="10" name="Rectangle 17">
            <a:extLst>
              <a:ext uri="{FF2B5EF4-FFF2-40B4-BE49-F238E27FC236}">
                <a16:creationId xmlns:a16="http://schemas.microsoft.com/office/drawing/2014/main" id="{962546E4-ACA4-494B-BE26-E0AD09C5B1F1}"/>
              </a:ext>
            </a:extLst>
          </p:cNvPr>
          <p:cNvSpPr>
            <a:spLocks noChangeArrowheads="1"/>
          </p:cNvSpPr>
          <p:nvPr>
            <p:custDataLst>
              <p:tags r:id="rId6"/>
            </p:custDataLst>
          </p:nvPr>
        </p:nvSpPr>
        <p:spPr bwMode="auto">
          <a:xfrm>
            <a:off x="378818" y="908720"/>
            <a:ext cx="1369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aphicFrame>
        <p:nvGraphicFramePr>
          <p:cNvPr id="11" name="Objet 10">
            <a:extLst>
              <a:ext uri="{FF2B5EF4-FFF2-40B4-BE49-F238E27FC236}">
                <a16:creationId xmlns:a16="http://schemas.microsoft.com/office/drawing/2014/main" id="{FF47B764-4BDA-44FB-A4F7-69DF21CD41E6}"/>
              </a:ext>
            </a:extLst>
          </p:cNvPr>
          <p:cNvGraphicFramePr>
            <a:graphicFrameLocks noChangeAspect="1"/>
          </p:cNvGraphicFramePr>
          <p:nvPr>
            <p:custDataLst>
              <p:tags r:id="rId7"/>
            </p:custDataLst>
            <p:extLst>
              <p:ext uri="{D42A27DB-BD31-4B8C-83A1-F6EECF244321}">
                <p14:modId xmlns:p14="http://schemas.microsoft.com/office/powerpoint/2010/main" val="1081406390"/>
              </p:ext>
            </p:extLst>
          </p:nvPr>
        </p:nvGraphicFramePr>
        <p:xfrm>
          <a:off x="378818" y="986037"/>
          <a:ext cx="8081613" cy="5677540"/>
        </p:xfrm>
        <a:graphic>
          <a:graphicData uri="http://schemas.openxmlformats.org/presentationml/2006/ole">
            <mc:AlternateContent xmlns:mc="http://schemas.openxmlformats.org/markup-compatibility/2006">
              <mc:Choice xmlns:v="urn:schemas-microsoft-com:vml" Requires="v">
                <p:oleObj spid="_x0000_s23578" r:id="rId10" imgW="7478192" imgH="6248781" progId="Visio.Drawing.11">
                  <p:embed/>
                </p:oleObj>
              </mc:Choice>
              <mc:Fallback>
                <p:oleObj r:id="rId10" imgW="7478192" imgH="6248781" progId="Visio.Drawing.11">
                  <p:embed/>
                  <p:pic>
                    <p:nvPicPr>
                      <p:cNvPr id="11" name="Objet 10">
                        <a:extLst>
                          <a:ext uri="{FF2B5EF4-FFF2-40B4-BE49-F238E27FC236}">
                            <a16:creationId xmlns:a16="http://schemas.microsoft.com/office/drawing/2014/main" id="{FF47B764-4BDA-44FB-A4F7-69DF21CD41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818" y="986037"/>
                        <a:ext cx="8081613" cy="5677540"/>
                      </a:xfrm>
                      <a:prstGeom prst="rect">
                        <a:avLst/>
                      </a:prstGeom>
                      <a:noFill/>
                    </p:spPr>
                  </p:pic>
                </p:oleObj>
              </mc:Fallback>
            </mc:AlternateContent>
          </a:graphicData>
        </a:graphic>
      </p:graphicFrame>
    </p:spTree>
    <p:extLst>
      <p:ext uri="{BB962C8B-B14F-4D97-AF65-F5344CB8AC3E}">
        <p14:creationId xmlns:p14="http://schemas.microsoft.com/office/powerpoint/2010/main" val="1688562723"/>
      </p:ext>
    </p:extLst>
  </p:cSld>
  <p:clrMapOvr>
    <a:masterClrMapping/>
  </p:clrMapOvr>
  <mc:AlternateContent xmlns:mc="http://schemas.openxmlformats.org/markup-compatibility/2006" xmlns:p14="http://schemas.microsoft.com/office/powerpoint/2010/main">
    <mc:Choice Requires="p14">
      <p:transition spd="slow" p14:dur="2000" advTm="30379"/>
    </mc:Choice>
    <mc:Fallback xmlns="">
      <p:transition spd="slow" advTm="3037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E225-7B8D-714D-9C00-50D5DF4D7AF6}"/>
              </a:ext>
            </a:extLst>
          </p:cNvPr>
          <p:cNvSpPr>
            <a:spLocks noGrp="1"/>
          </p:cNvSpPr>
          <p:nvPr>
            <p:ph type="title"/>
            <p:custDataLst>
              <p:tags r:id="rId2"/>
            </p:custDataLst>
          </p:nvPr>
        </p:nvSpPr>
        <p:spPr>
          <a:xfrm>
            <a:off x="457200" y="-243408"/>
            <a:ext cx="6779096" cy="1162050"/>
          </a:xfrm>
        </p:spPr>
        <p:txBody>
          <a:bodyPr>
            <a:normAutofit/>
          </a:bodyPr>
          <a:lstStyle/>
          <a:p>
            <a:r>
              <a:rPr lang="fr-CA" sz="2800" dirty="0">
                <a:solidFill>
                  <a:srgbClr val="C00000"/>
                </a:solidFill>
              </a:rPr>
              <a:t>Système de service intelligent </a:t>
            </a:r>
          </a:p>
        </p:txBody>
      </p:sp>
      <p:graphicFrame>
        <p:nvGraphicFramePr>
          <p:cNvPr id="5" name="Object 4">
            <a:extLst>
              <a:ext uri="{FF2B5EF4-FFF2-40B4-BE49-F238E27FC236}">
                <a16:creationId xmlns:a16="http://schemas.microsoft.com/office/drawing/2014/main" id="{5FBF6CE3-1C09-F844-89E7-694A2376F517}"/>
              </a:ext>
            </a:extLst>
          </p:cNvPr>
          <p:cNvGraphicFramePr>
            <a:graphicFrameLocks noChangeAspect="1"/>
          </p:cNvGraphicFramePr>
          <p:nvPr>
            <p:custDataLst>
              <p:tags r:id="rId3"/>
            </p:custDataLst>
            <p:extLst>
              <p:ext uri="{D42A27DB-BD31-4B8C-83A1-F6EECF244321}">
                <p14:modId xmlns:p14="http://schemas.microsoft.com/office/powerpoint/2010/main" val="670452430"/>
              </p:ext>
            </p:extLst>
          </p:nvPr>
        </p:nvGraphicFramePr>
        <p:xfrm>
          <a:off x="611560" y="731837"/>
          <a:ext cx="8172400" cy="5774377"/>
        </p:xfrm>
        <a:graphic>
          <a:graphicData uri="http://schemas.openxmlformats.org/presentationml/2006/ole">
            <mc:AlternateContent xmlns:mc="http://schemas.openxmlformats.org/markup-compatibility/2006">
              <mc:Choice xmlns:v="urn:schemas-microsoft-com:vml" Requires="v">
                <p:oleObj spid="_x0000_s24600" r:id="rId7" imgW="8089900" imgH="7404100" progId="Visio.Drawing.11">
                  <p:embed/>
                </p:oleObj>
              </mc:Choice>
              <mc:Fallback>
                <p:oleObj r:id="rId7" imgW="8089900" imgH="7404100" progId="Visio.Drawing.11">
                  <p:embed/>
                  <p:pic>
                    <p:nvPicPr>
                      <p:cNvPr id="5" name="Object 4">
                        <a:extLst>
                          <a:ext uri="{FF2B5EF4-FFF2-40B4-BE49-F238E27FC236}">
                            <a16:creationId xmlns:a16="http://schemas.microsoft.com/office/drawing/2014/main" id="{5FBF6CE3-1C09-F844-89E7-694A2376F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731837"/>
                        <a:ext cx="8172400" cy="5774377"/>
                      </a:xfrm>
                      <a:prstGeom prst="rect">
                        <a:avLst/>
                      </a:prstGeom>
                      <a:noFill/>
                    </p:spPr>
                  </p:pic>
                </p:oleObj>
              </mc:Fallback>
            </mc:AlternateContent>
          </a:graphicData>
        </a:graphic>
      </p:graphicFrame>
      <p:sp>
        <p:nvSpPr>
          <p:cNvPr id="6" name="Espace réservé du texte 5">
            <a:extLst>
              <a:ext uri="{FF2B5EF4-FFF2-40B4-BE49-F238E27FC236}">
                <a16:creationId xmlns:a16="http://schemas.microsoft.com/office/drawing/2014/main" id="{A96B390E-8579-4E87-BE1E-4FC29DC4ED60}"/>
              </a:ext>
            </a:extLst>
          </p:cNvPr>
          <p:cNvSpPr>
            <a:spLocks noGrp="1"/>
          </p:cNvSpPr>
          <p:nvPr>
            <p:ph type="body" sz="half" idx="2"/>
            <p:custDataLst>
              <p:tags r:id="rId4"/>
            </p:custDataLst>
          </p:nvPr>
        </p:nvSpPr>
        <p:spPr/>
        <p:txBody>
          <a:bodyPr/>
          <a:lstStyle/>
          <a:p>
            <a:endParaRPr lang="fr-CA" dirty="0"/>
          </a:p>
        </p:txBody>
      </p:sp>
    </p:spTree>
    <p:extLst>
      <p:ext uri="{BB962C8B-B14F-4D97-AF65-F5344CB8AC3E}">
        <p14:creationId xmlns:p14="http://schemas.microsoft.com/office/powerpoint/2010/main" val="1867884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p:txBody>
          <a:bodyPr/>
          <a:lstStyle/>
          <a:p>
            <a:r>
              <a:rPr lang="en-CA" sz="2800" noProof="0" dirty="0">
                <a:solidFill>
                  <a:srgbClr val="C00000"/>
                </a:solidFill>
              </a:rPr>
              <a:t>Outline</a:t>
            </a:r>
          </a:p>
        </p:txBody>
      </p:sp>
      <p:sp>
        <p:nvSpPr>
          <p:cNvPr id="3" name="Espace réservé du contenu 2"/>
          <p:cNvSpPr>
            <a:spLocks noGrp="1"/>
          </p:cNvSpPr>
          <p:nvPr>
            <p:ph idx="1"/>
            <p:custDataLst>
              <p:tags r:id="rId3"/>
            </p:custDataLst>
          </p:nvPr>
        </p:nvSpPr>
        <p:spPr>
          <a:xfrm>
            <a:off x="1403648" y="1628800"/>
            <a:ext cx="7344816" cy="4104456"/>
          </a:xfrm>
        </p:spPr>
        <p:txBody>
          <a:bodyPr/>
          <a:lstStyle/>
          <a:p>
            <a:pPr algn="just"/>
            <a:r>
              <a:rPr lang="en-CA" sz="2800" b="1" noProof="0" dirty="0">
                <a:solidFill>
                  <a:srgbClr val="C00000"/>
                </a:solidFill>
              </a:rPr>
              <a:t>Introduction</a:t>
            </a:r>
          </a:p>
          <a:p>
            <a:pPr algn="just"/>
            <a:r>
              <a:rPr lang="en-US" sz="2800" dirty="0" err="1"/>
              <a:t>Systèmes</a:t>
            </a:r>
            <a:r>
              <a:rPr lang="en-US" sz="2800" dirty="0"/>
              <a:t> de service </a:t>
            </a:r>
            <a:r>
              <a:rPr lang="en-US" sz="2800" dirty="0" err="1"/>
              <a:t>intelligents</a:t>
            </a:r>
            <a:endParaRPr lang="en-US" sz="2800" dirty="0"/>
          </a:p>
          <a:p>
            <a:r>
              <a:rPr lang="fr-CA" sz="2800" dirty="0"/>
              <a:t>Modèle de connaissances tenant compte du contexte pour les systèmes de services intelligents </a:t>
            </a:r>
          </a:p>
          <a:p>
            <a:r>
              <a:rPr lang="fr-CA" sz="2800" dirty="0"/>
              <a:t>Système de service intelligent pour les services bancaires intelligents</a:t>
            </a:r>
          </a:p>
          <a:p>
            <a:r>
              <a:rPr lang="fr-CA" sz="2800" dirty="0"/>
              <a:t>Conclusion</a:t>
            </a:r>
          </a:p>
          <a:p>
            <a:pPr algn="just"/>
            <a:endParaRPr lang="en-CA" sz="2800" noProof="0" dirty="0"/>
          </a:p>
        </p:txBody>
      </p:sp>
      <p:sp>
        <p:nvSpPr>
          <p:cNvPr id="7" name="Espace réservé du numéro de diapositive 6"/>
          <p:cNvSpPr>
            <a:spLocks noGrp="1"/>
          </p:cNvSpPr>
          <p:nvPr>
            <p:ph type="sldNum" sz="quarter" idx="12"/>
            <p:custDataLst>
              <p:tags r:id="rId4"/>
            </p:custDataLst>
          </p:nvPr>
        </p:nvSpPr>
        <p:spPr>
          <a:xfrm>
            <a:off x="7008357" y="6362195"/>
            <a:ext cx="2133600" cy="476250"/>
          </a:xfrm>
        </p:spPr>
        <p:txBody>
          <a:bodyPr/>
          <a:lstStyle/>
          <a:p>
            <a:fld id="{712E22A0-2D87-479C-8169-BB4647ED57A1}" type="slidenum">
              <a:rPr lang="fr-CA" smtClean="0"/>
              <a:pPr/>
              <a:t>2</a:t>
            </a:fld>
            <a:endParaRPr lang="fr-CA" dirty="0"/>
          </a:p>
        </p:txBody>
      </p:sp>
      <p:sp>
        <p:nvSpPr>
          <p:cNvPr id="4" name="Flèche droite 3"/>
          <p:cNvSpPr/>
          <p:nvPr>
            <p:custDataLst>
              <p:tags r:id="rId5"/>
            </p:custDataLst>
          </p:nvPr>
        </p:nvSpPr>
        <p:spPr>
          <a:xfrm>
            <a:off x="611560" y="1621802"/>
            <a:ext cx="64328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custDataLst>
      <p:tags r:id="rId1"/>
    </p:custDataLst>
    <p:extLst>
      <p:ext uri="{BB962C8B-B14F-4D97-AF65-F5344CB8AC3E}">
        <p14:creationId xmlns:p14="http://schemas.microsoft.com/office/powerpoint/2010/main" val="3869576193"/>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ext uri="{3A86A75C-4F4B-4683-9AE1-C65F6400EC91}">
      <p14:laserTraceLst xmlns:p14="http://schemas.microsoft.com/office/powerpoint/2010/main">
        <p14:tracePtLst>
          <p14:tracePt t="3503" x="946150" y="3581400"/>
          <p14:tracePt t="3511" x="1438275" y="3527425"/>
          <p14:tracePt t="3520" x="1660525" y="3527425"/>
          <p14:tracePt t="3537" x="1776413" y="3536950"/>
          <p14:tracePt t="3554" x="1795463" y="3536950"/>
          <p14:tracePt t="3570" x="1803400" y="3527425"/>
          <p14:tracePt t="3587" x="1847850" y="3465513"/>
          <p14:tracePt t="3604" x="1911350" y="3340100"/>
          <p14:tracePt t="3621" x="1982788" y="3187700"/>
          <p14:tracePt t="3637" x="2098675" y="3027363"/>
          <p14:tracePt t="3654" x="2214563" y="2894013"/>
          <p14:tracePt t="3671" x="2428875" y="2581275"/>
          <p14:tracePt t="3687" x="2616200" y="2330450"/>
          <p14:tracePt t="3704" x="2751138" y="2125663"/>
          <p14:tracePt t="3721" x="2813050" y="1990725"/>
          <p14:tracePt t="3737" x="2840038" y="1946275"/>
          <p14:tracePt t="3754" x="2857500" y="1919288"/>
          <p14:tracePt t="3771" x="2867025" y="1901825"/>
          <p14:tracePt t="3850" x="2867025" y="1893888"/>
          <p14:tracePt t="3858" x="2867025" y="1884363"/>
          <p14:tracePt t="3866" x="2867025" y="1874838"/>
          <p14:tracePt t="3874" x="2874963" y="1874838"/>
          <p14:tracePt t="3887" x="2874963" y="1866900"/>
          <p14:tracePt t="3904" x="2884488" y="1857375"/>
          <p14:tracePt t="3920" x="2884488" y="1847850"/>
          <p14:tracePt t="5625" x="2911475" y="1884363"/>
          <p14:tracePt t="5633" x="2928938" y="1946275"/>
          <p14:tracePt t="5641" x="2938463" y="1990725"/>
          <p14:tracePt t="5654" x="2938463" y="2062163"/>
          <p14:tracePt t="5671" x="2946400" y="2108200"/>
          <p14:tracePt t="5687" x="2955925" y="2133600"/>
          <p14:tracePt t="5704" x="2955925" y="2152650"/>
          <p14:tracePt t="5721" x="2955925" y="2160588"/>
          <p14:tracePt t="5795" x="2955925" y="2170113"/>
          <p14:tracePt t="5801" x="2965450" y="2187575"/>
          <p14:tracePt t="5809" x="2965450" y="2214563"/>
          <p14:tracePt t="5821" x="2965450" y="2241550"/>
          <p14:tracePt t="5837" x="2965450" y="2330450"/>
          <p14:tracePt t="5854" x="2965450" y="2411413"/>
          <p14:tracePt t="5871" x="2965450" y="2455863"/>
          <p14:tracePt t="5888" x="2955925" y="2509838"/>
          <p14:tracePt t="5904" x="2955925" y="2527300"/>
          <p14:tracePt t="5921" x="2946400" y="2536825"/>
          <p14:tracePt t="17045" x="2946400" y="2544763"/>
          <p14:tracePt t="17055" x="2955925" y="2544763"/>
          <p14:tracePt t="17060" x="2955925" y="2554288"/>
          <p14:tracePt t="17072" x="2965450" y="2562225"/>
          <p14:tracePt t="17089" x="2973388" y="2571750"/>
          <p14:tracePt t="17106" x="2982913" y="2589213"/>
          <p14:tracePt t="17122" x="2990850" y="2608263"/>
          <p14:tracePt t="17139" x="3000375" y="2608263"/>
          <p14:tracePt t="17172" x="3000375" y="261620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p:txBody>
          <a:bodyPr/>
          <a:lstStyle/>
          <a:p>
            <a:r>
              <a:rPr lang="en-CA" sz="2800" noProof="0" dirty="0">
                <a:solidFill>
                  <a:srgbClr val="C00000"/>
                </a:solidFill>
              </a:rPr>
              <a:t>Outline</a:t>
            </a:r>
          </a:p>
        </p:txBody>
      </p:sp>
      <p:sp>
        <p:nvSpPr>
          <p:cNvPr id="3" name="Espace réservé du contenu 2"/>
          <p:cNvSpPr>
            <a:spLocks noGrp="1"/>
          </p:cNvSpPr>
          <p:nvPr>
            <p:ph idx="1"/>
            <p:custDataLst>
              <p:tags r:id="rId3"/>
            </p:custDataLst>
          </p:nvPr>
        </p:nvSpPr>
        <p:spPr>
          <a:xfrm>
            <a:off x="1403648" y="1628800"/>
            <a:ext cx="7344816" cy="4104456"/>
          </a:xfrm>
        </p:spPr>
        <p:txBody>
          <a:bodyPr/>
          <a:lstStyle/>
          <a:p>
            <a:pPr algn="just"/>
            <a:r>
              <a:rPr lang="en-CA" sz="2800" noProof="0" dirty="0"/>
              <a:t>Introduction</a:t>
            </a:r>
          </a:p>
          <a:p>
            <a:pPr algn="just"/>
            <a:r>
              <a:rPr lang="en-US" sz="2800" dirty="0" err="1"/>
              <a:t>Systèmes</a:t>
            </a:r>
            <a:r>
              <a:rPr lang="en-US" sz="2800" dirty="0"/>
              <a:t> de service </a:t>
            </a:r>
            <a:r>
              <a:rPr lang="en-US" sz="2800" dirty="0" err="1"/>
              <a:t>intelligents</a:t>
            </a:r>
            <a:endParaRPr lang="en-US" sz="2800" dirty="0"/>
          </a:p>
          <a:p>
            <a:r>
              <a:rPr lang="fr-CA" sz="2800" dirty="0"/>
              <a:t>Modèle de connaissances tenant compte du contexte pour les systèmes de services intelligents </a:t>
            </a:r>
          </a:p>
          <a:p>
            <a:r>
              <a:rPr lang="fr-CA" sz="2800" dirty="0"/>
              <a:t>Système de service intelligent pour les services bancaires intelligents</a:t>
            </a:r>
          </a:p>
          <a:p>
            <a:r>
              <a:rPr lang="fr-CA" sz="2800" b="1" dirty="0">
                <a:solidFill>
                  <a:srgbClr val="C00000"/>
                </a:solidFill>
              </a:rPr>
              <a:t>Conclusion</a:t>
            </a:r>
          </a:p>
          <a:p>
            <a:pPr algn="just"/>
            <a:endParaRPr lang="en-CA" sz="2800" noProof="0" dirty="0"/>
          </a:p>
        </p:txBody>
      </p:sp>
      <p:sp>
        <p:nvSpPr>
          <p:cNvPr id="7" name="Espace réservé du numéro de diapositive 6"/>
          <p:cNvSpPr>
            <a:spLocks noGrp="1"/>
          </p:cNvSpPr>
          <p:nvPr>
            <p:ph type="sldNum" sz="quarter" idx="12"/>
            <p:custDataLst>
              <p:tags r:id="rId4"/>
            </p:custDataLst>
          </p:nvPr>
        </p:nvSpPr>
        <p:spPr>
          <a:xfrm>
            <a:off x="7008357" y="6362195"/>
            <a:ext cx="2133600" cy="476250"/>
          </a:xfrm>
        </p:spPr>
        <p:txBody>
          <a:bodyPr/>
          <a:lstStyle/>
          <a:p>
            <a:fld id="{712E22A0-2D87-479C-8169-BB4647ED57A1}" type="slidenum">
              <a:rPr lang="fr-CA" smtClean="0"/>
              <a:pPr/>
              <a:t>20</a:t>
            </a:fld>
            <a:endParaRPr lang="fr-CA" dirty="0"/>
          </a:p>
        </p:txBody>
      </p:sp>
      <p:sp>
        <p:nvSpPr>
          <p:cNvPr id="4" name="Flèche droite 3"/>
          <p:cNvSpPr/>
          <p:nvPr>
            <p:custDataLst>
              <p:tags r:id="rId5"/>
            </p:custDataLst>
          </p:nvPr>
        </p:nvSpPr>
        <p:spPr>
          <a:xfrm>
            <a:off x="539552" y="4869160"/>
            <a:ext cx="64328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custDataLst>
      <p:tags r:id="rId1"/>
    </p:custDataLst>
    <p:extLst>
      <p:ext uri="{BB962C8B-B14F-4D97-AF65-F5344CB8AC3E}">
        <p14:creationId xmlns:p14="http://schemas.microsoft.com/office/powerpoint/2010/main" val="3426874573"/>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ext uri="{3A86A75C-4F4B-4683-9AE1-C65F6400EC91}">
      <p14:laserTraceLst xmlns:p14="http://schemas.microsoft.com/office/powerpoint/2010/main">
        <p14:tracePtLst>
          <p14:tracePt t="3503" x="946150" y="3581400"/>
          <p14:tracePt t="3511" x="1438275" y="3527425"/>
          <p14:tracePt t="3520" x="1660525" y="3527425"/>
          <p14:tracePt t="3537" x="1776413" y="3536950"/>
          <p14:tracePt t="3554" x="1795463" y="3536950"/>
          <p14:tracePt t="3570" x="1803400" y="3527425"/>
          <p14:tracePt t="3587" x="1847850" y="3465513"/>
          <p14:tracePt t="3604" x="1911350" y="3340100"/>
          <p14:tracePt t="3621" x="1982788" y="3187700"/>
          <p14:tracePt t="3637" x="2098675" y="3027363"/>
          <p14:tracePt t="3654" x="2214563" y="2894013"/>
          <p14:tracePt t="3671" x="2428875" y="2581275"/>
          <p14:tracePt t="3687" x="2616200" y="2330450"/>
          <p14:tracePt t="3704" x="2751138" y="2125663"/>
          <p14:tracePt t="3721" x="2813050" y="1990725"/>
          <p14:tracePt t="3737" x="2840038" y="1946275"/>
          <p14:tracePt t="3754" x="2857500" y="1919288"/>
          <p14:tracePt t="3771" x="2867025" y="1901825"/>
          <p14:tracePt t="3850" x="2867025" y="1893888"/>
          <p14:tracePt t="3858" x="2867025" y="1884363"/>
          <p14:tracePt t="3866" x="2867025" y="1874838"/>
          <p14:tracePt t="3874" x="2874963" y="1874838"/>
          <p14:tracePt t="3887" x="2874963" y="1866900"/>
          <p14:tracePt t="3904" x="2884488" y="1857375"/>
          <p14:tracePt t="3920" x="2884488" y="1847850"/>
          <p14:tracePt t="5625" x="2911475" y="1884363"/>
          <p14:tracePt t="5633" x="2928938" y="1946275"/>
          <p14:tracePt t="5641" x="2938463" y="1990725"/>
          <p14:tracePt t="5654" x="2938463" y="2062163"/>
          <p14:tracePt t="5671" x="2946400" y="2108200"/>
          <p14:tracePt t="5687" x="2955925" y="2133600"/>
          <p14:tracePt t="5704" x="2955925" y="2152650"/>
          <p14:tracePt t="5721" x="2955925" y="2160588"/>
          <p14:tracePt t="5795" x="2955925" y="2170113"/>
          <p14:tracePt t="5801" x="2965450" y="2187575"/>
          <p14:tracePt t="5809" x="2965450" y="2214563"/>
          <p14:tracePt t="5821" x="2965450" y="2241550"/>
          <p14:tracePt t="5837" x="2965450" y="2330450"/>
          <p14:tracePt t="5854" x="2965450" y="2411413"/>
          <p14:tracePt t="5871" x="2965450" y="2455863"/>
          <p14:tracePt t="5888" x="2955925" y="2509838"/>
          <p14:tracePt t="5904" x="2955925" y="2527300"/>
          <p14:tracePt t="5921" x="2946400" y="2536825"/>
          <p14:tracePt t="17045" x="2946400" y="2544763"/>
          <p14:tracePt t="17055" x="2955925" y="2544763"/>
          <p14:tracePt t="17060" x="2955925" y="2554288"/>
          <p14:tracePt t="17072" x="2965450" y="2562225"/>
          <p14:tracePt t="17089" x="2973388" y="2571750"/>
          <p14:tracePt t="17106" x="2982913" y="2589213"/>
          <p14:tracePt t="17122" x="2990850" y="2608263"/>
          <p14:tracePt t="17139" x="3000375" y="2608263"/>
          <p14:tracePt t="17172" x="3000375" y="261620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C6DA-1092-4921-8314-52FFFFBA69A8}"/>
              </a:ext>
            </a:extLst>
          </p:cNvPr>
          <p:cNvSpPr>
            <a:spLocks noGrp="1"/>
          </p:cNvSpPr>
          <p:nvPr>
            <p:ph type="title"/>
            <p:custDataLst>
              <p:tags r:id="rId1"/>
            </p:custDataLst>
          </p:nvPr>
        </p:nvSpPr>
        <p:spPr>
          <a:xfrm>
            <a:off x="277771" y="-2638"/>
            <a:ext cx="6626002" cy="1008112"/>
          </a:xfrm>
        </p:spPr>
        <p:txBody>
          <a:bodyPr/>
          <a:lstStyle/>
          <a:p>
            <a:r>
              <a:rPr lang="en-US" sz="2800" dirty="0">
                <a:solidFill>
                  <a:srgbClr val="C00000"/>
                </a:solidFill>
              </a:rPr>
              <a:t>Conclusion</a:t>
            </a:r>
          </a:p>
        </p:txBody>
      </p:sp>
      <p:sp>
        <p:nvSpPr>
          <p:cNvPr id="3" name="Content Placeholder 2">
            <a:extLst>
              <a:ext uri="{FF2B5EF4-FFF2-40B4-BE49-F238E27FC236}">
                <a16:creationId xmlns:a16="http://schemas.microsoft.com/office/drawing/2014/main" id="{138F726A-A0DB-4223-AD6E-751EB638980B}"/>
              </a:ext>
            </a:extLst>
          </p:cNvPr>
          <p:cNvSpPr>
            <a:spLocks noGrp="1"/>
          </p:cNvSpPr>
          <p:nvPr>
            <p:ph idx="1"/>
            <p:custDataLst>
              <p:tags r:id="rId2"/>
            </p:custDataLst>
          </p:nvPr>
        </p:nvSpPr>
        <p:spPr>
          <a:xfrm>
            <a:off x="107504" y="1017063"/>
            <a:ext cx="8758725" cy="4896544"/>
          </a:xfrm>
        </p:spPr>
        <p:txBody>
          <a:bodyPr>
            <a:noAutofit/>
          </a:bodyPr>
          <a:lstStyle/>
          <a:p>
            <a:r>
              <a:rPr lang="en-US" dirty="0">
                <a:solidFill>
                  <a:srgbClr val="C00000"/>
                </a:solidFill>
              </a:rPr>
              <a:t>Notre </a:t>
            </a:r>
            <a:r>
              <a:rPr lang="en-US" dirty="0" err="1">
                <a:solidFill>
                  <a:srgbClr val="C00000"/>
                </a:solidFill>
              </a:rPr>
              <a:t>approche</a:t>
            </a:r>
            <a:endParaRPr lang="en-US" dirty="0">
              <a:solidFill>
                <a:srgbClr val="C00000"/>
              </a:solidFill>
            </a:endParaRPr>
          </a:p>
          <a:p>
            <a:pPr lvl="1"/>
            <a:r>
              <a:rPr lang="fr-CA" dirty="0"/>
              <a:t>Un modèle de connaissances tenant compte du contexte pour les systèmes de services intelligents fondés sur les composantes de connaissances.</a:t>
            </a:r>
          </a:p>
          <a:p>
            <a:pPr lvl="1"/>
            <a:r>
              <a:rPr lang="fr-CA" dirty="0"/>
              <a:t>Une proposition pour concevoir le système de service intelligent pour les services bancaires intelligents</a:t>
            </a:r>
          </a:p>
          <a:p>
            <a:r>
              <a:rPr lang="en-US" kern="1200" dirty="0" err="1">
                <a:solidFill>
                  <a:srgbClr val="C00000"/>
                </a:solidFill>
              </a:rPr>
              <a:t>Avantages</a:t>
            </a:r>
            <a:endParaRPr lang="en-US" kern="1200" dirty="0">
              <a:solidFill>
                <a:srgbClr val="C00000"/>
              </a:solidFill>
            </a:endParaRPr>
          </a:p>
          <a:p>
            <a:pPr lvl="1"/>
            <a:r>
              <a:rPr lang="fr-CA" kern="1200" dirty="0"/>
              <a:t>En tenant compte des dimensions de la science de services: Gestion, Science et Ingénierie</a:t>
            </a:r>
          </a:p>
          <a:p>
            <a:pPr lvl="1"/>
            <a:r>
              <a:rPr lang="en-US" kern="1200" dirty="0" err="1"/>
              <a:t>Promouvoir</a:t>
            </a:r>
            <a:r>
              <a:rPr lang="en-US" kern="1200" dirty="0"/>
              <a:t> </a:t>
            </a:r>
            <a:r>
              <a:rPr lang="en-US" kern="1200" dirty="0" err="1"/>
              <a:t>l’intelligence</a:t>
            </a:r>
            <a:r>
              <a:rPr lang="en-US" kern="1200" dirty="0"/>
              <a:t> client</a:t>
            </a:r>
          </a:p>
          <a:p>
            <a:pPr lvl="1"/>
            <a:r>
              <a:rPr lang="fr-CA" kern="1200" dirty="0"/>
              <a:t>Bâtir une relation durable avec les clients</a:t>
            </a:r>
          </a:p>
          <a:p>
            <a:r>
              <a:rPr lang="fr-CA" dirty="0">
                <a:solidFill>
                  <a:srgbClr val="C00000"/>
                </a:solidFill>
              </a:rPr>
              <a:t>Travaux futurs</a:t>
            </a:r>
          </a:p>
          <a:p>
            <a:pPr lvl="1"/>
            <a:r>
              <a:rPr lang="fr-CA" dirty="0"/>
              <a:t>Extension et adaptation du modèle pour différents types de services, en particulier les services à forte intensité de connaissance </a:t>
            </a:r>
          </a:p>
          <a:p>
            <a:pPr lvl="1"/>
            <a:r>
              <a:rPr lang="fr-CA" dirty="0"/>
              <a:t>Expérimentation avec un service bancaire spécifique (+données disponibles)</a:t>
            </a:r>
          </a:p>
          <a:p>
            <a:pPr lvl="1"/>
            <a:endParaRPr lang="fr-CA" dirty="0"/>
          </a:p>
          <a:p>
            <a:pPr lvl="1"/>
            <a:endParaRPr lang="fr-CA" dirty="0"/>
          </a:p>
          <a:p>
            <a:pPr lvl="1"/>
            <a:endParaRPr lang="fr-CA" dirty="0"/>
          </a:p>
          <a:p>
            <a:pPr lvl="1"/>
            <a:endParaRPr lang="fr-CA" dirty="0"/>
          </a:p>
          <a:p>
            <a:pPr lvl="1"/>
            <a:endParaRPr lang="en-US" sz="2400" kern="1200" dirty="0"/>
          </a:p>
          <a:p>
            <a:pPr lvl="1"/>
            <a:endParaRPr lang="en-US" sz="2400" kern="1200" dirty="0"/>
          </a:p>
          <a:p>
            <a:pPr lvl="1"/>
            <a:endParaRPr lang="en-US" sz="2400" kern="1200" dirty="0"/>
          </a:p>
          <a:p>
            <a:pPr lvl="1"/>
            <a:endParaRPr lang="it-IT" sz="2100" dirty="0"/>
          </a:p>
          <a:p>
            <a:pPr lvl="1"/>
            <a:endParaRPr lang="it-IT" sz="2100" dirty="0"/>
          </a:p>
          <a:p>
            <a:pPr lvl="1"/>
            <a:endParaRPr lang="en-US" sz="2100" dirty="0"/>
          </a:p>
        </p:txBody>
      </p:sp>
    </p:spTree>
    <p:extLst>
      <p:ext uri="{BB962C8B-B14F-4D97-AF65-F5344CB8AC3E}">
        <p14:creationId xmlns:p14="http://schemas.microsoft.com/office/powerpoint/2010/main" val="2794026533"/>
      </p:ext>
    </p:extLst>
  </p:cSld>
  <p:clrMapOvr>
    <a:masterClrMapping/>
  </p:clrMapOvr>
  <mc:AlternateContent xmlns:mc="http://schemas.openxmlformats.org/markup-compatibility/2006" xmlns:p14="http://schemas.microsoft.com/office/powerpoint/2010/main">
    <mc:Choice Requires="p14">
      <p:transition spd="slow" p14:dur="2000" advTm="59720"/>
    </mc:Choice>
    <mc:Fallback xmlns="">
      <p:transition spd="slow" advTm="5972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C6DA-1092-4921-8314-52FFFFBA69A8}"/>
              </a:ext>
            </a:extLst>
          </p:cNvPr>
          <p:cNvSpPr>
            <a:spLocks noGrp="1"/>
          </p:cNvSpPr>
          <p:nvPr>
            <p:ph type="title"/>
            <p:custDataLst>
              <p:tags r:id="rId1"/>
            </p:custDataLst>
          </p:nvPr>
        </p:nvSpPr>
        <p:spPr>
          <a:xfrm>
            <a:off x="277770" y="-2638"/>
            <a:ext cx="7966637" cy="1008112"/>
          </a:xfrm>
        </p:spPr>
        <p:txBody>
          <a:bodyPr/>
          <a:lstStyle/>
          <a:p>
            <a:r>
              <a:rPr lang="en-US" sz="2800" dirty="0">
                <a:solidFill>
                  <a:srgbClr val="C00000"/>
                </a:solidFill>
              </a:rPr>
              <a:t>Initiative: Smart Banking Dialogue System</a:t>
            </a:r>
          </a:p>
        </p:txBody>
      </p:sp>
      <p:sp>
        <p:nvSpPr>
          <p:cNvPr id="5" name="Espace réservé du contenu 4">
            <a:extLst>
              <a:ext uri="{FF2B5EF4-FFF2-40B4-BE49-F238E27FC236}">
                <a16:creationId xmlns:a16="http://schemas.microsoft.com/office/drawing/2014/main" id="{00426A5B-24C9-4C4F-9EFF-9AA6A34D6EE1}"/>
              </a:ext>
            </a:extLst>
          </p:cNvPr>
          <p:cNvSpPr>
            <a:spLocks noGrp="1"/>
          </p:cNvSpPr>
          <p:nvPr>
            <p:ph idx="1"/>
            <p:custDataLst>
              <p:tags r:id="rId2"/>
            </p:custDataLst>
          </p:nvPr>
        </p:nvSpPr>
        <p:spPr>
          <a:xfrm>
            <a:off x="251519" y="836712"/>
            <a:ext cx="7992888" cy="3197225"/>
          </a:xfrm>
        </p:spPr>
        <p:txBody>
          <a:bodyPr/>
          <a:lstStyle/>
          <a:p>
            <a:r>
              <a:rPr lang="fr-CA" dirty="0"/>
              <a:t>Possibilités:</a:t>
            </a:r>
          </a:p>
        </p:txBody>
      </p:sp>
      <p:pic>
        <p:nvPicPr>
          <p:cNvPr id="6" name="Image 5">
            <a:extLst>
              <a:ext uri="{FF2B5EF4-FFF2-40B4-BE49-F238E27FC236}">
                <a16:creationId xmlns:a16="http://schemas.microsoft.com/office/drawing/2014/main" id="{F9ECDC3B-D1B9-45FD-81C1-5DFCAF54874E}"/>
              </a:ext>
            </a:extLst>
          </p:cNvPr>
          <p:cNvPicPr>
            <a:picLocks noChangeAspect="1"/>
          </p:cNvPicPr>
          <p:nvPr>
            <p:custDataLst>
              <p:tags r:id="rId3"/>
            </p:custDataLst>
          </p:nvPr>
        </p:nvPicPr>
        <p:blipFill>
          <a:blip r:embed="rId6"/>
          <a:stretch>
            <a:fillRect/>
          </a:stretch>
        </p:blipFill>
        <p:spPr>
          <a:xfrm>
            <a:off x="547440" y="1428481"/>
            <a:ext cx="7724775" cy="4629150"/>
          </a:xfrm>
          <a:prstGeom prst="rect">
            <a:avLst/>
          </a:prstGeom>
        </p:spPr>
      </p:pic>
    </p:spTree>
    <p:extLst>
      <p:ext uri="{BB962C8B-B14F-4D97-AF65-F5344CB8AC3E}">
        <p14:creationId xmlns:p14="http://schemas.microsoft.com/office/powerpoint/2010/main" val="716678131"/>
      </p:ext>
    </p:extLst>
  </p:cSld>
  <p:clrMapOvr>
    <a:masterClrMapping/>
  </p:clrMapOvr>
  <mc:AlternateContent xmlns:mc="http://schemas.openxmlformats.org/markup-compatibility/2006" xmlns:p14="http://schemas.microsoft.com/office/powerpoint/2010/main">
    <mc:Choice Requires="p14">
      <p:transition spd="slow" p14:dur="2000" advTm="59720"/>
    </mc:Choice>
    <mc:Fallback xmlns="">
      <p:transition spd="slow" advTm="597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C6DA-1092-4921-8314-52FFFFBA69A8}"/>
              </a:ext>
            </a:extLst>
          </p:cNvPr>
          <p:cNvSpPr>
            <a:spLocks noGrp="1"/>
          </p:cNvSpPr>
          <p:nvPr>
            <p:ph type="title"/>
            <p:custDataLst>
              <p:tags r:id="rId1"/>
            </p:custDataLst>
          </p:nvPr>
        </p:nvSpPr>
        <p:spPr>
          <a:xfrm>
            <a:off x="277770" y="-2638"/>
            <a:ext cx="7966637" cy="1008112"/>
          </a:xfrm>
        </p:spPr>
        <p:txBody>
          <a:bodyPr/>
          <a:lstStyle/>
          <a:p>
            <a:r>
              <a:rPr lang="en-US" sz="2800" dirty="0">
                <a:solidFill>
                  <a:srgbClr val="C00000"/>
                </a:solidFill>
              </a:rPr>
              <a:t>Initiative: Smart Banking Dialogue System</a:t>
            </a:r>
          </a:p>
        </p:txBody>
      </p:sp>
      <p:pic>
        <p:nvPicPr>
          <p:cNvPr id="7" name="Audio 6">
            <a:hlinkClick r:id="" action="ppaction://media"/>
          </p:cNvPr>
          <p:cNvPicPr>
            <a:picLocks noChangeAspect="1"/>
          </p:cNvPicPr>
          <p:nvPr>
            <a:audioFile r:link="rId3"/>
            <p:custDataLst>
              <p:tags r:id="rId4"/>
            </p:custDataLst>
            <p:extLst>
              <p:ext uri="{DAA4B4D4-6D71-4841-9C94-3DE7FCFB9230}">
                <p14:media xmlns:p14="http://schemas.microsoft.com/office/powerpoint/2010/main" r:embed="rId2"/>
              </p:ext>
            </p:extLst>
          </p:nvPr>
        </p:nvPicPr>
        <p:blipFill>
          <a:blip r:embed="rId13"/>
          <a:stretch>
            <a:fillRect/>
          </a:stretch>
        </p:blipFill>
        <p:spPr>
          <a:xfrm>
            <a:off x="8318500" y="6032500"/>
            <a:ext cx="609600" cy="609600"/>
          </a:xfrm>
          <a:prstGeom prst="rect">
            <a:avLst/>
          </a:prstGeom>
        </p:spPr>
      </p:pic>
      <p:sp>
        <p:nvSpPr>
          <p:cNvPr id="4" name="Espace réservé du contenu 3">
            <a:extLst>
              <a:ext uri="{FF2B5EF4-FFF2-40B4-BE49-F238E27FC236}">
                <a16:creationId xmlns:a16="http://schemas.microsoft.com/office/drawing/2014/main" id="{613BF4FB-7F42-4316-A798-ABF91274CA94}"/>
              </a:ext>
            </a:extLst>
          </p:cNvPr>
          <p:cNvSpPr>
            <a:spLocks noGrp="1"/>
          </p:cNvSpPr>
          <p:nvPr>
            <p:ph idx="1"/>
            <p:custDataLst>
              <p:tags r:id="rId5"/>
            </p:custDataLst>
          </p:nvPr>
        </p:nvSpPr>
        <p:spPr/>
        <p:txBody>
          <a:bodyPr/>
          <a:lstStyle/>
          <a:p>
            <a:endParaRPr lang="fr-CA"/>
          </a:p>
        </p:txBody>
      </p:sp>
      <p:pic>
        <p:nvPicPr>
          <p:cNvPr id="8" name="Image 7">
            <a:extLst>
              <a:ext uri="{FF2B5EF4-FFF2-40B4-BE49-F238E27FC236}">
                <a16:creationId xmlns:a16="http://schemas.microsoft.com/office/drawing/2014/main" id="{71A3A05C-722B-4572-B059-6507AE8A3180}"/>
              </a:ext>
            </a:extLst>
          </p:cNvPr>
          <p:cNvPicPr>
            <a:picLocks noChangeAspect="1"/>
          </p:cNvPicPr>
          <p:nvPr>
            <p:custDataLst>
              <p:tags r:id="rId6"/>
            </p:custDataLst>
          </p:nvPr>
        </p:nvPicPr>
        <p:blipFill>
          <a:blip r:embed="rId14"/>
          <a:stretch>
            <a:fillRect/>
          </a:stretch>
        </p:blipFill>
        <p:spPr>
          <a:xfrm>
            <a:off x="1784111" y="687039"/>
            <a:ext cx="4413101" cy="2533447"/>
          </a:xfrm>
          <a:prstGeom prst="rect">
            <a:avLst/>
          </a:prstGeom>
        </p:spPr>
      </p:pic>
      <p:pic>
        <p:nvPicPr>
          <p:cNvPr id="9" name="Image 8">
            <a:extLst>
              <a:ext uri="{FF2B5EF4-FFF2-40B4-BE49-F238E27FC236}">
                <a16:creationId xmlns:a16="http://schemas.microsoft.com/office/drawing/2014/main" id="{3C1BEFB0-E67A-4A3F-8F99-1CB96E54D587}"/>
              </a:ext>
            </a:extLst>
          </p:cNvPr>
          <p:cNvPicPr>
            <a:picLocks noChangeAspect="1"/>
          </p:cNvPicPr>
          <p:nvPr>
            <p:custDataLst>
              <p:tags r:id="rId7"/>
            </p:custDataLst>
          </p:nvPr>
        </p:nvPicPr>
        <p:blipFill>
          <a:blip r:embed="rId15"/>
          <a:stretch>
            <a:fillRect/>
          </a:stretch>
        </p:blipFill>
        <p:spPr>
          <a:xfrm>
            <a:off x="278886" y="3637515"/>
            <a:ext cx="3261041" cy="3002228"/>
          </a:xfrm>
          <a:prstGeom prst="rect">
            <a:avLst/>
          </a:prstGeom>
        </p:spPr>
      </p:pic>
      <p:pic>
        <p:nvPicPr>
          <p:cNvPr id="10" name="Image 9">
            <a:extLst>
              <a:ext uri="{FF2B5EF4-FFF2-40B4-BE49-F238E27FC236}">
                <a16:creationId xmlns:a16="http://schemas.microsoft.com/office/drawing/2014/main" id="{16134DA5-4EEF-45B2-8D1C-A88352AF97B6}"/>
              </a:ext>
            </a:extLst>
          </p:cNvPr>
          <p:cNvPicPr>
            <a:picLocks noChangeAspect="1"/>
          </p:cNvPicPr>
          <p:nvPr>
            <p:custDataLst>
              <p:tags r:id="rId8"/>
            </p:custDataLst>
          </p:nvPr>
        </p:nvPicPr>
        <p:blipFill>
          <a:blip r:embed="rId16"/>
          <a:stretch>
            <a:fillRect/>
          </a:stretch>
        </p:blipFill>
        <p:spPr>
          <a:xfrm>
            <a:off x="4813300" y="2892450"/>
            <a:ext cx="4114800" cy="3867150"/>
          </a:xfrm>
          <a:prstGeom prst="rect">
            <a:avLst/>
          </a:prstGeom>
        </p:spPr>
      </p:pic>
      <p:sp>
        <p:nvSpPr>
          <p:cNvPr id="11" name="Flèche : bas 10">
            <a:extLst>
              <a:ext uri="{FF2B5EF4-FFF2-40B4-BE49-F238E27FC236}">
                <a16:creationId xmlns:a16="http://schemas.microsoft.com/office/drawing/2014/main" id="{4F6A4396-796E-4C9D-B765-997C6C5C0993}"/>
              </a:ext>
            </a:extLst>
          </p:cNvPr>
          <p:cNvSpPr/>
          <p:nvPr>
            <p:custDataLst>
              <p:tags r:id="rId9"/>
            </p:custDataLst>
          </p:nvPr>
        </p:nvSpPr>
        <p:spPr>
          <a:xfrm>
            <a:off x="3111159" y="3069518"/>
            <a:ext cx="236705" cy="10177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lèche : bas 11">
            <a:extLst>
              <a:ext uri="{FF2B5EF4-FFF2-40B4-BE49-F238E27FC236}">
                <a16:creationId xmlns:a16="http://schemas.microsoft.com/office/drawing/2014/main" id="{88792889-4347-4E0A-83E5-2E85B4AA444C}"/>
              </a:ext>
            </a:extLst>
          </p:cNvPr>
          <p:cNvSpPr/>
          <p:nvPr>
            <p:custDataLst>
              <p:tags r:id="rId10"/>
            </p:custDataLst>
          </p:nvPr>
        </p:nvSpPr>
        <p:spPr>
          <a:xfrm>
            <a:off x="4854205" y="2540576"/>
            <a:ext cx="236705" cy="10177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092105761"/>
      </p:ext>
    </p:extLst>
  </p:cSld>
  <p:clrMapOvr>
    <a:masterClrMapping/>
  </p:clrMapOvr>
  <mc:AlternateContent xmlns:mc="http://schemas.openxmlformats.org/markup-compatibility/2006" xmlns:p14="http://schemas.microsoft.com/office/powerpoint/2010/main">
    <mc:Choice Requires="p14">
      <p:transition spd="slow" p14:dur="2000" advTm="59720"/>
    </mc:Choice>
    <mc:Fallback xmlns="">
      <p:transition spd="slow" advTm="59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12"/>
            <p:custDataLst>
              <p:tags r:id="rId1"/>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4B558F97-5D39-44DE-87D3-EA2D350481B2}" type="slidenum">
              <a:rPr lang="fr-FR" sz="1400" smtClean="0"/>
              <a:pPr/>
              <a:t>24</a:t>
            </a:fld>
            <a:endParaRPr lang="fr-FR" sz="1400"/>
          </a:p>
        </p:txBody>
      </p:sp>
      <p:sp>
        <p:nvSpPr>
          <p:cNvPr id="30723" name="Rectangle 3"/>
          <p:cNvSpPr>
            <a:spLocks noGrp="1" noChangeArrowheads="1"/>
          </p:cNvSpPr>
          <p:nvPr>
            <p:ph idx="1"/>
            <p:custDataLst>
              <p:tags r:id="rId2"/>
            </p:custDataLst>
          </p:nvPr>
        </p:nvSpPr>
        <p:spPr>
          <a:xfrm>
            <a:off x="323528" y="1412875"/>
            <a:ext cx="8280400" cy="4824412"/>
          </a:xfrm>
        </p:spPr>
        <p:txBody>
          <a:bodyPr/>
          <a:lstStyle/>
          <a:p>
            <a:pPr algn="ctr">
              <a:buNone/>
            </a:pPr>
            <a:r>
              <a:rPr lang="fr-CA" sz="3600" b="1" kern="1200" dirty="0"/>
              <a:t>Merci de votre attention </a:t>
            </a:r>
            <a:r>
              <a:rPr lang="fr-CA" sz="3600" kern="1200" dirty="0"/>
              <a:t>!</a:t>
            </a:r>
            <a:endParaRPr lang="en-CA" sz="3600" dirty="0"/>
          </a:p>
          <a:p>
            <a:pPr algn="ctr" eaLnBrk="1" hangingPunct="1">
              <a:buFont typeface="Wingdings" pitchFamily="2" charset="2"/>
              <a:buNone/>
            </a:pPr>
            <a:endParaRPr lang="en-CA" sz="3600" b="1" noProof="0" dirty="0"/>
          </a:p>
          <a:p>
            <a:pPr algn="ctr" eaLnBrk="1" hangingPunct="1">
              <a:buFont typeface="Wingdings" pitchFamily="2" charset="2"/>
              <a:buNone/>
            </a:pPr>
            <a:endParaRPr lang="en-CA" sz="1800" b="1" noProof="0" dirty="0"/>
          </a:p>
          <a:p>
            <a:pPr algn="ctr" eaLnBrk="1" hangingPunct="1">
              <a:buFont typeface="Wingdings" pitchFamily="2" charset="2"/>
              <a:buNone/>
            </a:pPr>
            <a:r>
              <a:rPr lang="en-CA" sz="3600" b="1" noProof="0" dirty="0"/>
              <a:t>Questions ?</a:t>
            </a:r>
          </a:p>
          <a:p>
            <a:pPr algn="ctr" eaLnBrk="1" hangingPunct="1">
              <a:buFont typeface="Wingdings" pitchFamily="2" charset="2"/>
              <a:buNone/>
            </a:pPr>
            <a:endParaRPr lang="en-CA" sz="1600" b="1" noProof="0" dirty="0"/>
          </a:p>
          <a:p>
            <a:pPr algn="ctr" eaLnBrk="1" hangingPunct="1">
              <a:buFont typeface="Wingdings" pitchFamily="2" charset="2"/>
              <a:buNone/>
            </a:pPr>
            <a:r>
              <a:rPr lang="en-CA" noProof="0" dirty="0"/>
              <a:t>Thang.ledinh@uqtr.ca</a:t>
            </a:r>
            <a:endParaRPr lang="en-CA" sz="3600" b="1" noProof="0" dirty="0"/>
          </a:p>
          <a:p>
            <a:pPr algn="ctr" eaLnBrk="1" hangingPunct="1">
              <a:buFont typeface="Wingdings" pitchFamily="2" charset="2"/>
              <a:buNone/>
            </a:pPr>
            <a:endParaRPr lang="en-CA" sz="3600" b="1" dirty="0"/>
          </a:p>
          <a:p>
            <a:pPr algn="ctr" eaLnBrk="1" hangingPunct="1">
              <a:buFont typeface="Wingdings" pitchFamily="2" charset="2"/>
              <a:buNone/>
            </a:pPr>
            <a:endParaRPr lang="en-CA" sz="3600" b="1" noProof="0" dirty="0"/>
          </a:p>
        </p:txBody>
      </p:sp>
      <p:pic>
        <p:nvPicPr>
          <p:cNvPr id="30726" name="Picture 6"/>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B6A7E7FA-50E9-43CE-984D-8C3FE721EC19}"/>
              </a:ext>
            </a:extLst>
          </p:cNvPr>
          <p:cNvSpPr/>
          <p:nvPr>
            <p:custDataLst>
              <p:tags r:id="rId4"/>
            </p:custDataLst>
          </p:nvPr>
        </p:nvSpPr>
        <p:spPr>
          <a:xfrm>
            <a:off x="2111152" y="4539807"/>
            <a:ext cx="4921696" cy="1477328"/>
          </a:xfrm>
          <a:prstGeom prst="rect">
            <a:avLst/>
          </a:prstGeom>
          <a:solidFill>
            <a:srgbClr val="FFC000"/>
          </a:solidFill>
        </p:spPr>
        <p:txBody>
          <a:bodyPr wrap="square">
            <a:spAutoFit/>
          </a:bodyPr>
          <a:lstStyle/>
          <a:p>
            <a:pPr>
              <a:spcAft>
                <a:spcPts val="0"/>
              </a:spcAft>
            </a:pPr>
            <a:r>
              <a:rPr lang="fr-CA" b="1" dirty="0">
                <a:latin typeface="Calibri" panose="020F0502020204030204" pitchFamily="34" charset="0"/>
                <a:ea typeface="Times New Roman" panose="02020603050405020304" pitchFamily="18" charset="0"/>
                <a:cs typeface="Calibri" panose="020F0502020204030204" pitchFamily="34" charset="0"/>
              </a:rPr>
              <a:t>Track: Digital innovation </a:t>
            </a:r>
            <a:r>
              <a:rPr lang="fr-CA" b="1" dirty="0" err="1">
                <a:latin typeface="Calibri" panose="020F0502020204030204" pitchFamily="34" charset="0"/>
                <a:ea typeface="Times New Roman" panose="02020603050405020304" pitchFamily="18" charset="0"/>
                <a:cs typeface="Calibri" panose="020F0502020204030204" pitchFamily="34" charset="0"/>
              </a:rPr>
              <a:t>through</a:t>
            </a:r>
            <a:r>
              <a:rPr lang="fr-CA" b="1" dirty="0">
                <a:latin typeface="Calibri" panose="020F0502020204030204" pitchFamily="34" charset="0"/>
                <a:ea typeface="Times New Roman" panose="02020603050405020304" pitchFamily="18" charset="0"/>
                <a:cs typeface="Calibri" panose="020F0502020204030204" pitchFamily="34" charset="0"/>
              </a:rPr>
              <a:t> smart services </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at the IESS 2.2 </a:t>
            </a:r>
            <a:r>
              <a:rPr lang="fr-CA"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hybrid</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 </a:t>
            </a:r>
            <a:r>
              <a:rPr lang="fr-CA"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conference</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 (</a:t>
            </a:r>
            <a:r>
              <a:rPr lang="fr-CA" b="1" dirty="0">
                <a:solidFill>
                  <a:srgbClr val="1F497D"/>
                </a:solidFill>
                <a:latin typeface="Calibri" panose="020F0502020204030204" pitchFamily="34" charset="0"/>
                <a:ea typeface="Times New Roman" panose="02020603050405020304" pitchFamily="18" charset="0"/>
                <a:cs typeface="Calibri" panose="020F0502020204030204" pitchFamily="34" charset="0"/>
              </a:rPr>
              <a:t>12th International </a:t>
            </a:r>
            <a:r>
              <a:rPr lang="fr-CA" b="1"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Conference</a:t>
            </a:r>
            <a:r>
              <a:rPr lang="fr-CA" b="1" dirty="0">
                <a:solidFill>
                  <a:srgbClr val="1F497D"/>
                </a:solidFill>
                <a:latin typeface="Calibri" panose="020F0502020204030204" pitchFamily="34" charset="0"/>
                <a:ea typeface="Times New Roman" panose="02020603050405020304" pitchFamily="18" charset="0"/>
                <a:cs typeface="Calibri" panose="020F0502020204030204" pitchFamily="34" charset="0"/>
              </a:rPr>
              <a:t> on </a:t>
            </a:r>
            <a:r>
              <a:rPr lang="fr-CA" b="1"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Exploring</a:t>
            </a:r>
            <a:r>
              <a:rPr lang="fr-CA" b="1" dirty="0">
                <a:solidFill>
                  <a:srgbClr val="1F497D"/>
                </a:solidFill>
                <a:latin typeface="Calibri" panose="020F0502020204030204" pitchFamily="34" charset="0"/>
                <a:ea typeface="Times New Roman" panose="02020603050405020304" pitchFamily="18" charset="0"/>
                <a:cs typeface="Calibri" panose="020F0502020204030204" pitchFamily="34" charset="0"/>
              </a:rPr>
              <a:t> Service Science</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 - </a:t>
            </a:r>
            <a:r>
              <a:rPr lang="fr-CA"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February</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 16-18, 2022 in Geneva, </a:t>
            </a:r>
            <a:r>
              <a:rPr lang="fr-CA" dirty="0" err="1">
                <a:solidFill>
                  <a:srgbClr val="1F497D"/>
                </a:solidFill>
                <a:latin typeface="Calibri" panose="020F0502020204030204" pitchFamily="34" charset="0"/>
                <a:ea typeface="Times New Roman" panose="02020603050405020304" pitchFamily="18" charset="0"/>
                <a:cs typeface="Calibri" panose="020F0502020204030204" pitchFamily="34" charset="0"/>
              </a:rPr>
              <a:t>Switzerland</a:t>
            </a:r>
            <a:r>
              <a:rPr lang="fr-CA" dirty="0">
                <a:solidFill>
                  <a:srgbClr val="1F497D"/>
                </a:solidFill>
                <a:latin typeface="Calibri" panose="020F0502020204030204" pitchFamily="34" charset="0"/>
                <a:ea typeface="Times New Roman" panose="02020603050405020304" pitchFamily="18" charset="0"/>
                <a:cs typeface="Calibri" panose="020F0502020204030204" pitchFamily="34" charset="0"/>
              </a:rPr>
              <a:t>): </a:t>
            </a:r>
            <a:r>
              <a:rPr lang="fr-CA"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8"/>
              </a:rPr>
              <a:t>http://iess.online</a:t>
            </a: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046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C6DA-1092-4921-8314-52FFFFBA69A8}"/>
              </a:ext>
            </a:extLst>
          </p:cNvPr>
          <p:cNvSpPr>
            <a:spLocks noGrp="1"/>
          </p:cNvSpPr>
          <p:nvPr>
            <p:ph type="title"/>
            <p:custDataLst>
              <p:tags r:id="rId1"/>
            </p:custDataLst>
          </p:nvPr>
        </p:nvSpPr>
        <p:spPr>
          <a:xfrm>
            <a:off x="277771" y="-2638"/>
            <a:ext cx="6626002" cy="1008112"/>
          </a:xfrm>
        </p:spPr>
        <p:txBody>
          <a:bodyPr/>
          <a:lstStyle/>
          <a:p>
            <a:r>
              <a:rPr lang="en-US" sz="2800" dirty="0">
                <a:solidFill>
                  <a:srgbClr val="C00000"/>
                </a:solidFill>
              </a:rPr>
              <a:t>References</a:t>
            </a:r>
          </a:p>
        </p:txBody>
      </p:sp>
      <p:sp>
        <p:nvSpPr>
          <p:cNvPr id="3" name="Content Placeholder 2">
            <a:extLst>
              <a:ext uri="{FF2B5EF4-FFF2-40B4-BE49-F238E27FC236}">
                <a16:creationId xmlns:a16="http://schemas.microsoft.com/office/drawing/2014/main" id="{138F726A-A0DB-4223-AD6E-751EB638980B}"/>
              </a:ext>
            </a:extLst>
          </p:cNvPr>
          <p:cNvSpPr>
            <a:spLocks noGrp="1"/>
          </p:cNvSpPr>
          <p:nvPr>
            <p:ph idx="1"/>
            <p:custDataLst>
              <p:tags r:id="rId2"/>
            </p:custDataLst>
          </p:nvPr>
        </p:nvSpPr>
        <p:spPr>
          <a:xfrm>
            <a:off x="152679" y="764704"/>
            <a:ext cx="8838642" cy="4896544"/>
          </a:xfrm>
          <a:solidFill>
            <a:schemeClr val="bg1"/>
          </a:solidFill>
        </p:spPr>
        <p:txBody>
          <a:bodyPr>
            <a:noAutofit/>
          </a:bodyPr>
          <a:lstStyle/>
          <a:p>
            <a:pPr defTabSz="892261"/>
            <a:r>
              <a:rPr lang="en-US" sz="1400" kern="1200" dirty="0"/>
              <a:t>Le Dinh, T., Pham Thi, T. T., Pham-Nguyen, C., &amp; Nam, L. N. H. (2021). </a:t>
            </a:r>
            <a:r>
              <a:rPr lang="en-US" sz="1400" b="1" kern="1200" dirty="0"/>
              <a:t>A knowledge-based model for context-aware smart service systems</a:t>
            </a:r>
            <a:r>
              <a:rPr lang="en-US" sz="1400" kern="1200" dirty="0"/>
              <a:t>. </a:t>
            </a:r>
            <a:r>
              <a:rPr lang="en-US" sz="1400" i="1" kern="1200" dirty="0"/>
              <a:t>Journal of Information and Telecommunication</a:t>
            </a:r>
            <a:r>
              <a:rPr lang="en-US" sz="1400" kern="1200" dirty="0"/>
              <a:t>, 1-22.</a:t>
            </a:r>
          </a:p>
          <a:p>
            <a:pPr defTabSz="892261"/>
            <a:r>
              <a:rPr lang="en-US" sz="1400" kern="1200" dirty="0"/>
              <a:t>Dam, N. A. K., Le Dinh, T &amp; Menvielle, W. (2021, April). </a:t>
            </a:r>
            <a:r>
              <a:rPr lang="en-US" sz="1400" b="1" kern="1200" dirty="0"/>
              <a:t>Key aspects of customer intelligence in the era of massive data</a:t>
            </a:r>
            <a:r>
              <a:rPr lang="en-US" sz="1400" kern="1200" dirty="0"/>
              <a:t>. In </a:t>
            </a:r>
            <a:r>
              <a:rPr lang="en-US" sz="1400" i="1" kern="1200" dirty="0"/>
              <a:t>Asian Conference on Intelligent Information and Database Systems</a:t>
            </a:r>
            <a:r>
              <a:rPr lang="en-US" sz="1400" kern="1200" dirty="0"/>
              <a:t> (pp. 259-271). Springer, Cham.</a:t>
            </a:r>
          </a:p>
          <a:p>
            <a:r>
              <a:rPr lang="fr-CA" sz="1400" kern="1200" dirty="0"/>
              <a:t>Le Dinh T., Dam N.A.K. (2021) </a:t>
            </a:r>
            <a:r>
              <a:rPr lang="fr-CA" sz="1400" b="1" kern="1200" dirty="0" err="1"/>
              <a:t>Towards</a:t>
            </a:r>
            <a:r>
              <a:rPr lang="fr-CA" sz="1400" b="1" kern="1200" dirty="0"/>
              <a:t> Smart Customer </a:t>
            </a:r>
            <a:r>
              <a:rPr lang="fr-CA" sz="1400" b="1" kern="1200" dirty="0" err="1"/>
              <a:t>Knowledge</a:t>
            </a:r>
            <a:r>
              <a:rPr lang="fr-CA" sz="1400" b="1" kern="1200" dirty="0"/>
              <a:t> Management </a:t>
            </a:r>
            <a:r>
              <a:rPr lang="fr-CA" sz="1400" b="1" kern="1200" dirty="0" err="1"/>
              <a:t>Systems</a:t>
            </a:r>
            <a:r>
              <a:rPr lang="fr-CA" sz="1400" kern="1200" dirty="0"/>
              <a:t>. In: </a:t>
            </a:r>
            <a:r>
              <a:rPr lang="fr-CA" sz="1400" kern="1200" dirty="0" err="1"/>
              <a:t>Wojtkiewicz</a:t>
            </a:r>
            <a:r>
              <a:rPr lang="fr-CA" sz="1400" kern="1200" dirty="0"/>
              <a:t> K., </a:t>
            </a:r>
            <a:r>
              <a:rPr lang="fr-CA" sz="1400" kern="1200" dirty="0" err="1"/>
              <a:t>Treur</a:t>
            </a:r>
            <a:r>
              <a:rPr lang="fr-CA" sz="1400" kern="1200" dirty="0"/>
              <a:t> J., Pimenidis E., </a:t>
            </a:r>
            <a:r>
              <a:rPr lang="fr-CA" sz="1400" kern="1200" dirty="0" err="1"/>
              <a:t>Maleszka</a:t>
            </a:r>
            <a:r>
              <a:rPr lang="fr-CA" sz="1400" kern="1200" dirty="0"/>
              <a:t> M. (</a:t>
            </a:r>
            <a:r>
              <a:rPr lang="fr-CA" sz="1400" kern="1200" dirty="0" err="1"/>
              <a:t>eds</a:t>
            </a:r>
            <a:r>
              <a:rPr lang="fr-CA" sz="1400" kern="1200" dirty="0"/>
              <a:t>) </a:t>
            </a:r>
            <a:r>
              <a:rPr lang="fr-CA" sz="1400" kern="1200" dirty="0" err="1"/>
              <a:t>Advances</a:t>
            </a:r>
            <a:r>
              <a:rPr lang="fr-CA" sz="1400" kern="1200" dirty="0"/>
              <a:t> in </a:t>
            </a:r>
            <a:r>
              <a:rPr lang="fr-CA" sz="1400" kern="1200" dirty="0" err="1"/>
              <a:t>Computational</a:t>
            </a:r>
            <a:r>
              <a:rPr lang="fr-CA" sz="1400" kern="1200" dirty="0"/>
              <a:t> Collective Intelligence. ICCCI 2021. Communications in Computer and Information Science, vol 1463. Springer, Cham. </a:t>
            </a:r>
            <a:r>
              <a:rPr lang="fr-CA" sz="1400" kern="1200" dirty="0">
                <a:hlinkClick r:id="rId5"/>
              </a:rPr>
              <a:t>https://doi.org/10.1007/978-3-030-88113-9_18</a:t>
            </a:r>
            <a:endParaRPr lang="fr-CA" sz="1400" kern="1200" dirty="0"/>
          </a:p>
          <a:p>
            <a:r>
              <a:rPr lang="fr-CA" sz="1400" kern="1200" dirty="0"/>
              <a:t>Le Dinh, T., Thi, T. T. P., Dam, N. A. K., &amp; Menvielle, W. (2021). </a:t>
            </a:r>
            <a:r>
              <a:rPr lang="fr-CA" sz="1400" b="1" kern="1200" dirty="0"/>
              <a:t>A Service Science Perspective on </a:t>
            </a:r>
            <a:r>
              <a:rPr lang="fr-CA" sz="1400" b="1" kern="1200" dirty="0" err="1"/>
              <a:t>Resilience</a:t>
            </a:r>
            <a:r>
              <a:rPr lang="fr-CA" sz="1400" b="1" kern="1200" dirty="0"/>
              <a:t> of Service Organisations</a:t>
            </a:r>
            <a:r>
              <a:rPr lang="fr-CA" sz="1400" kern="1200" dirty="0"/>
              <a:t>. In </a:t>
            </a:r>
            <a:r>
              <a:rPr lang="fr-CA" sz="1400" i="1" kern="1200" dirty="0"/>
              <a:t>ITM Web of </a:t>
            </a:r>
            <a:r>
              <a:rPr lang="fr-CA" sz="1400" i="1" kern="1200" dirty="0" err="1"/>
              <a:t>Conferences</a:t>
            </a:r>
            <a:r>
              <a:rPr lang="fr-CA" sz="1400" kern="1200" dirty="0"/>
              <a:t> (Vol. 38, p. 02002). EDP Sciences.</a:t>
            </a:r>
          </a:p>
          <a:p>
            <a:r>
              <a:rPr lang="en-US" sz="1400" kern="1200" dirty="0"/>
              <a:t>Le Dinh, T., Phan, T. C., Bui, T., &amp; Vu, M. C. (2018). Towards a Service-Oriented architecture for knowledge management in big data era. </a:t>
            </a:r>
            <a:r>
              <a:rPr lang="en-US" sz="1400" i="1" kern="1200" dirty="0"/>
              <a:t>International Journal of Intelligent Information Technologies (IJIIT)</a:t>
            </a:r>
            <a:r>
              <a:rPr lang="en-US" sz="1400" kern="1200" dirty="0"/>
              <a:t>, </a:t>
            </a:r>
            <a:r>
              <a:rPr lang="en-US" sz="1400" i="1" kern="1200" dirty="0"/>
              <a:t>14</a:t>
            </a:r>
            <a:r>
              <a:rPr lang="en-US" sz="1400" kern="1200" dirty="0"/>
              <a:t>(4), 24-38</a:t>
            </a:r>
          </a:p>
          <a:p>
            <a:r>
              <a:rPr lang="en-US" sz="1400" kern="1200" dirty="0"/>
              <a:t>Le Dinh, T., Phan, T. C., Bui, T., &amp; Vu, M. C. (2018). </a:t>
            </a:r>
            <a:r>
              <a:rPr lang="en-US" sz="1400" b="1" kern="1200" dirty="0"/>
              <a:t>Towards a Service-Oriented architecture for knowledge management in big data era</a:t>
            </a:r>
            <a:r>
              <a:rPr lang="en-US" sz="1400" kern="1200" dirty="0"/>
              <a:t>. </a:t>
            </a:r>
            <a:r>
              <a:rPr lang="en-US" sz="1400" i="1" kern="1200" dirty="0"/>
              <a:t>International Journal of Intelligent Information Technologies (IJIIT)</a:t>
            </a:r>
            <a:r>
              <a:rPr lang="en-US" sz="1400" kern="1200" dirty="0"/>
              <a:t>, </a:t>
            </a:r>
            <a:r>
              <a:rPr lang="en-US" sz="1400" i="1" kern="1200" dirty="0"/>
              <a:t>14</a:t>
            </a:r>
            <a:r>
              <a:rPr lang="en-US" sz="1400" kern="1200" dirty="0"/>
              <a:t>(4), 24-38.</a:t>
            </a:r>
            <a:endParaRPr lang="fr-CA" sz="1400" kern="1200" dirty="0"/>
          </a:p>
          <a:p>
            <a:r>
              <a:rPr lang="fr-CA" sz="1400" kern="1200" dirty="0"/>
              <a:t>Hien, L. T., Ly, L. T. T., Pham-Nguyen, C., Le Dinh, T., &amp; Gia, H. T. (2020, </a:t>
            </a:r>
            <a:r>
              <a:rPr lang="fr-CA" sz="1400" kern="1200" dirty="0" err="1"/>
              <a:t>October</a:t>
            </a:r>
            <a:r>
              <a:rPr lang="fr-CA" sz="1400" kern="1200" dirty="0"/>
              <a:t>). </a:t>
            </a:r>
            <a:r>
              <a:rPr lang="fr-CA" sz="1400" b="1" kern="1200" dirty="0" err="1"/>
              <a:t>Towards</a:t>
            </a:r>
            <a:r>
              <a:rPr lang="fr-CA" sz="1400" b="1" kern="1200" dirty="0"/>
              <a:t> </a:t>
            </a:r>
            <a:r>
              <a:rPr lang="fr-CA" sz="1400" b="1" kern="1200" dirty="0" err="1"/>
              <a:t>Chatbot-based</a:t>
            </a:r>
            <a:r>
              <a:rPr lang="fr-CA" sz="1400" b="1" kern="1200" dirty="0"/>
              <a:t> Interactive </a:t>
            </a:r>
            <a:r>
              <a:rPr lang="fr-CA" sz="1400" b="1" kern="1200" dirty="0" err="1"/>
              <a:t>What</a:t>
            </a:r>
            <a:r>
              <a:rPr lang="fr-CA" sz="1400" b="1" kern="1200" dirty="0"/>
              <a:t>-and How-Question </a:t>
            </a:r>
            <a:r>
              <a:rPr lang="fr-CA" sz="1400" b="1" kern="1200" dirty="0" err="1"/>
              <a:t>Answering</a:t>
            </a:r>
            <a:r>
              <a:rPr lang="fr-CA" sz="1400" b="1" kern="1200" dirty="0"/>
              <a:t> </a:t>
            </a:r>
            <a:r>
              <a:rPr lang="fr-CA" sz="1400" b="1" kern="1200" dirty="0" err="1"/>
              <a:t>Systems</a:t>
            </a:r>
            <a:r>
              <a:rPr lang="fr-CA" sz="1400" b="1" kern="1200" dirty="0"/>
              <a:t>: the </a:t>
            </a:r>
            <a:r>
              <a:rPr lang="fr-CA" sz="1400" b="1" kern="1200" dirty="0" err="1"/>
              <a:t>Adobot</a:t>
            </a:r>
            <a:r>
              <a:rPr lang="fr-CA" sz="1400" b="1" kern="1200" dirty="0"/>
              <a:t> </a:t>
            </a:r>
            <a:r>
              <a:rPr lang="fr-CA" sz="1400" b="1" kern="1200" dirty="0" err="1"/>
              <a:t>Approach</a:t>
            </a:r>
            <a:r>
              <a:rPr lang="fr-CA" sz="1400" kern="1200" dirty="0"/>
              <a:t>. In </a:t>
            </a:r>
            <a:r>
              <a:rPr lang="fr-CA" sz="1400" i="1" kern="1200" dirty="0"/>
              <a:t>2020 RIVF International </a:t>
            </a:r>
            <a:r>
              <a:rPr lang="fr-CA" sz="1400" i="1" kern="1200" dirty="0" err="1"/>
              <a:t>Conference</a:t>
            </a:r>
            <a:r>
              <a:rPr lang="fr-CA" sz="1400" i="1" kern="1200" dirty="0"/>
              <a:t> on </a:t>
            </a:r>
            <a:r>
              <a:rPr lang="fr-CA" sz="1400" i="1" kern="1200" dirty="0" err="1"/>
              <a:t>Computing</a:t>
            </a:r>
            <a:r>
              <a:rPr lang="fr-CA" sz="1400" i="1" kern="1200" dirty="0"/>
              <a:t> and Communication Technologies (RIVF)</a:t>
            </a:r>
            <a:r>
              <a:rPr lang="fr-CA" sz="1400" kern="1200" dirty="0"/>
              <a:t> (pp. 1-3). IEEE.</a:t>
            </a:r>
            <a:endParaRPr lang="fr-CA" sz="1400" dirty="0"/>
          </a:p>
          <a:p>
            <a:r>
              <a:rPr lang="en-US" sz="1400" kern="1200" dirty="0"/>
              <a:t>Hien, H. T., </a:t>
            </a:r>
            <a:r>
              <a:rPr lang="en-US" sz="1400" kern="1200" dirty="0" err="1"/>
              <a:t>Cuong</a:t>
            </a:r>
            <a:r>
              <a:rPr lang="en-US" sz="1400" kern="1200" dirty="0"/>
              <a:t>, P. N., Nam, L. N. H., Nhung, H. L. T. K., &amp; Thang, L. D. (2018, December). </a:t>
            </a:r>
            <a:r>
              <a:rPr lang="en-US" sz="1400" b="1" kern="1200" dirty="0"/>
              <a:t>Intelligent assistants in higher-education environments: the FIT-</a:t>
            </a:r>
            <a:r>
              <a:rPr lang="en-US" sz="1400" b="1" kern="1200" dirty="0" err="1"/>
              <a:t>EBot</a:t>
            </a:r>
            <a:r>
              <a:rPr lang="en-US" sz="1400" b="1" kern="1200" dirty="0"/>
              <a:t>, a chatbot for administrative and learning support</a:t>
            </a:r>
            <a:r>
              <a:rPr lang="en-US" sz="1400" kern="1200" dirty="0"/>
              <a:t>. In </a:t>
            </a:r>
            <a:r>
              <a:rPr lang="en-US" sz="1400" i="1" kern="1200" dirty="0"/>
              <a:t>Proceedings of the ninth international symposium on information and communication technology</a:t>
            </a:r>
            <a:r>
              <a:rPr lang="en-US" sz="1400" kern="1200" dirty="0"/>
              <a:t> (pp. 69-76).</a:t>
            </a:r>
            <a:endParaRPr lang="fr-CA" sz="1400" dirty="0"/>
          </a:p>
          <a:p>
            <a:endParaRPr lang="fr-CA" sz="1400" dirty="0"/>
          </a:p>
          <a:p>
            <a:endParaRPr lang="en-US" sz="1400" kern="1200" dirty="0"/>
          </a:p>
          <a:p>
            <a:pPr lvl="1"/>
            <a:endParaRPr lang="en-US" sz="1400" kern="1200" dirty="0"/>
          </a:p>
          <a:p>
            <a:pPr lvl="1"/>
            <a:endParaRPr lang="en-US" sz="1400" kern="1200" dirty="0"/>
          </a:p>
          <a:p>
            <a:pPr lvl="1"/>
            <a:endParaRPr lang="it-IT" sz="1400" dirty="0"/>
          </a:p>
          <a:p>
            <a:pPr lvl="1"/>
            <a:endParaRPr lang="it-IT" sz="1400" dirty="0"/>
          </a:p>
          <a:p>
            <a:pPr lvl="1"/>
            <a:endParaRPr lang="en-US" sz="1400" dirty="0"/>
          </a:p>
        </p:txBody>
      </p:sp>
    </p:spTree>
    <p:extLst>
      <p:ext uri="{BB962C8B-B14F-4D97-AF65-F5344CB8AC3E}">
        <p14:creationId xmlns:p14="http://schemas.microsoft.com/office/powerpoint/2010/main" val="4055861878"/>
      </p:ext>
    </p:extLst>
  </p:cSld>
  <p:clrMapOvr>
    <a:masterClrMapping/>
  </p:clrMapOvr>
  <mc:AlternateContent xmlns:mc="http://schemas.openxmlformats.org/markup-compatibility/2006" xmlns:p14="http://schemas.microsoft.com/office/powerpoint/2010/main">
    <mc:Choice Requires="p14">
      <p:transition spd="slow" p14:dur="2000" advTm="59720"/>
    </mc:Choice>
    <mc:Fallback xmlns="">
      <p:transition spd="slow" advTm="597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82355" y="207773"/>
            <a:ext cx="6626002" cy="1008112"/>
          </a:xfrm>
        </p:spPr>
        <p:txBody>
          <a:bodyPr/>
          <a:lstStyle/>
          <a:p>
            <a:r>
              <a:rPr lang="en-US" sz="2800" dirty="0">
                <a:solidFill>
                  <a:srgbClr val="C00000"/>
                </a:solidFill>
              </a:rPr>
              <a:t>Situation </a:t>
            </a:r>
            <a:r>
              <a:rPr lang="en-US" sz="2800" dirty="0" err="1">
                <a:solidFill>
                  <a:srgbClr val="C00000"/>
                </a:solidFill>
              </a:rPr>
              <a:t>actuelle</a:t>
            </a:r>
            <a:endParaRPr lang="en-CA" sz="2000" noProof="0" dirty="0">
              <a:solidFill>
                <a:srgbClr val="C00000"/>
              </a:solidFill>
            </a:endParaRPr>
          </a:p>
        </p:txBody>
      </p:sp>
      <p:sp>
        <p:nvSpPr>
          <p:cNvPr id="3" name="Espace réservé du contenu 2"/>
          <p:cNvSpPr>
            <a:spLocks noGrp="1"/>
          </p:cNvSpPr>
          <p:nvPr>
            <p:ph idx="1"/>
            <p:custDataLst>
              <p:tags r:id="rId2"/>
            </p:custDataLst>
          </p:nvPr>
        </p:nvSpPr>
        <p:spPr>
          <a:xfrm>
            <a:off x="343566" y="1192105"/>
            <a:ext cx="8064896" cy="4032448"/>
          </a:xfrm>
        </p:spPr>
        <p:txBody>
          <a:bodyPr/>
          <a:lstStyle/>
          <a:p>
            <a:pPr algn="just"/>
            <a:r>
              <a:rPr lang="fr-CA" kern="1200" dirty="0">
                <a:solidFill>
                  <a:srgbClr val="C00000"/>
                </a:solidFill>
              </a:rPr>
              <a:t>Quatrième révolution industrielle</a:t>
            </a:r>
          </a:p>
          <a:p>
            <a:pPr lvl="1" algn="just"/>
            <a:r>
              <a:rPr lang="fr-CA" kern="1200" dirty="0"/>
              <a:t>Internet des objets</a:t>
            </a:r>
          </a:p>
          <a:p>
            <a:pPr lvl="1" algn="just"/>
            <a:r>
              <a:rPr lang="fr-CA" kern="1200" dirty="0"/>
              <a:t>Données massives</a:t>
            </a:r>
          </a:p>
          <a:p>
            <a:pPr lvl="1" algn="just"/>
            <a:r>
              <a:rPr lang="fr-CA" kern="1200" dirty="0"/>
              <a:t>Analytique d’affaires</a:t>
            </a:r>
            <a:endParaRPr lang="en-CA" kern="1200" noProof="0" dirty="0"/>
          </a:p>
          <a:p>
            <a:pPr lvl="1" algn="just"/>
            <a:r>
              <a:rPr lang="fr-CA" kern="1200" dirty="0"/>
              <a:t>Intelligence artificielle</a:t>
            </a:r>
            <a:r>
              <a:rPr lang="en-CA" kern="1200" noProof="0" dirty="0"/>
              <a:t>….</a:t>
            </a:r>
          </a:p>
          <a:p>
            <a:pPr algn="just"/>
            <a:r>
              <a:rPr lang="fr-CA" kern="1200" dirty="0">
                <a:solidFill>
                  <a:srgbClr val="C00000"/>
                </a:solidFill>
              </a:rPr>
              <a:t>Gestion de la pandémie</a:t>
            </a:r>
            <a:endParaRPr lang="en-US" dirty="0">
              <a:solidFill>
                <a:srgbClr val="C00000"/>
              </a:solidFill>
            </a:endParaRPr>
          </a:p>
          <a:p>
            <a:pPr lvl="1" algn="just"/>
            <a:r>
              <a:rPr lang="fr-CA" kern="1200" dirty="0"/>
              <a:t>Résiliente, agile</a:t>
            </a:r>
          </a:p>
          <a:p>
            <a:pPr algn="just"/>
            <a:r>
              <a:rPr lang="fr-CA" kern="1200" dirty="0">
                <a:solidFill>
                  <a:srgbClr val="C00000"/>
                </a:solidFill>
              </a:rPr>
              <a:t>Tendances de la science des services</a:t>
            </a:r>
            <a:r>
              <a:rPr lang="en-US" dirty="0">
                <a:solidFill>
                  <a:srgbClr val="C00000"/>
                </a:solidFill>
              </a:rPr>
              <a:t>:</a:t>
            </a:r>
          </a:p>
          <a:p>
            <a:pPr lvl="1" algn="just"/>
            <a:r>
              <a:rPr lang="fr-CA" kern="1200" dirty="0"/>
              <a:t>Gestion, sciences et ingénierie</a:t>
            </a:r>
          </a:p>
          <a:p>
            <a:pPr lvl="2" algn="just"/>
            <a:endParaRPr lang="en-CA" sz="2000" kern="1200" noProof="0" dirty="0"/>
          </a:p>
          <a:p>
            <a:pPr marL="0" indent="0" algn="just">
              <a:buNone/>
            </a:pPr>
            <a:endParaRPr lang="en-CA" sz="2000" i="1" kern="1200" noProof="0" dirty="0">
              <a:solidFill>
                <a:schemeClr val="accent2">
                  <a:lumMod val="75000"/>
                </a:schemeClr>
              </a:solidFill>
            </a:endParaRPr>
          </a:p>
        </p:txBody>
      </p:sp>
      <p:sp>
        <p:nvSpPr>
          <p:cNvPr id="7" name="Espace réservé du numéro de diapositive 6"/>
          <p:cNvSpPr>
            <a:spLocks noGrp="1"/>
          </p:cNvSpPr>
          <p:nvPr>
            <p:ph type="sldNum" sz="quarter" idx="12"/>
            <p:custDataLst>
              <p:tags r:id="rId3"/>
            </p:custDataLst>
          </p:nvPr>
        </p:nvSpPr>
        <p:spPr>
          <a:xfrm>
            <a:off x="7008357" y="6362195"/>
            <a:ext cx="2133600" cy="476250"/>
          </a:xfrm>
        </p:spPr>
        <p:txBody>
          <a:bodyPr/>
          <a:lstStyle/>
          <a:p>
            <a:fld id="{712E22A0-2D87-479C-8169-BB4647ED57A1}" type="slidenum">
              <a:rPr lang="fr-CA" smtClean="0"/>
              <a:pPr/>
              <a:t>3</a:t>
            </a:fld>
            <a:endParaRPr lang="fr-CA" dirty="0"/>
          </a:p>
        </p:txBody>
      </p:sp>
      <p:sp>
        <p:nvSpPr>
          <p:cNvPr id="6" name="AutoShape 4">
            <a:extLst>
              <a:ext uri="{FF2B5EF4-FFF2-40B4-BE49-F238E27FC236}">
                <a16:creationId xmlns:a16="http://schemas.microsoft.com/office/drawing/2014/main" id="{7DE1214A-815A-4181-9080-4FC732F12D2C}"/>
              </a:ext>
            </a:extLst>
          </p:cNvPr>
          <p:cNvSpPr>
            <a:spLocks noChangeArrowheads="1"/>
          </p:cNvSpPr>
          <p:nvPr>
            <p:custDataLst>
              <p:tags r:id="rId4"/>
            </p:custDataLst>
          </p:nvPr>
        </p:nvSpPr>
        <p:spPr bwMode="auto">
          <a:xfrm>
            <a:off x="1403648" y="5467483"/>
            <a:ext cx="2099667" cy="1130034"/>
          </a:xfrm>
          <a:prstGeom prst="homePlate">
            <a:avLst>
              <a:gd name="adj" fmla="val 29401"/>
            </a:avLst>
          </a:prstGeom>
          <a:solidFill>
            <a:schemeClr val="accent1"/>
          </a:solidFill>
          <a:ln w="19050">
            <a:solidFill>
              <a:schemeClr val="tx1"/>
            </a:solidFill>
            <a:miter lim="800000"/>
            <a:headEnd/>
            <a:tailEnd/>
          </a:ln>
        </p:spPr>
        <p:txBody>
          <a:bodyPr wrap="none" anchor="ctr"/>
          <a:lstStyle/>
          <a:p>
            <a:r>
              <a:rPr lang="en-US" b="1" dirty="0" err="1"/>
              <a:t>Données</a:t>
            </a:r>
            <a:r>
              <a:rPr lang="en-US" b="1" dirty="0"/>
              <a:t> &amp; </a:t>
            </a:r>
            <a:br>
              <a:rPr lang="en-US" b="1" dirty="0"/>
            </a:br>
            <a:r>
              <a:rPr lang="en-US" b="1" dirty="0"/>
              <a:t>Information</a:t>
            </a:r>
          </a:p>
        </p:txBody>
      </p:sp>
      <p:sp>
        <p:nvSpPr>
          <p:cNvPr id="9" name="AutoShape 5">
            <a:extLst>
              <a:ext uri="{FF2B5EF4-FFF2-40B4-BE49-F238E27FC236}">
                <a16:creationId xmlns:a16="http://schemas.microsoft.com/office/drawing/2014/main" id="{B734716D-83CB-416B-9C04-CE19FAFCEE89}"/>
              </a:ext>
            </a:extLst>
          </p:cNvPr>
          <p:cNvSpPr>
            <a:spLocks noChangeArrowheads="1"/>
          </p:cNvSpPr>
          <p:nvPr>
            <p:custDataLst>
              <p:tags r:id="rId5"/>
            </p:custDataLst>
          </p:nvPr>
        </p:nvSpPr>
        <p:spPr bwMode="auto">
          <a:xfrm>
            <a:off x="5057481" y="5467482"/>
            <a:ext cx="1742277" cy="1130034"/>
          </a:xfrm>
          <a:prstGeom prst="chevron">
            <a:avLst>
              <a:gd name="adj" fmla="val 28312"/>
            </a:avLst>
          </a:prstGeom>
          <a:solidFill>
            <a:schemeClr val="accent1"/>
          </a:solidFill>
          <a:ln w="19050">
            <a:solidFill>
              <a:schemeClr val="tx1"/>
            </a:solidFill>
            <a:miter lim="800000"/>
            <a:headEnd/>
            <a:tailEnd/>
          </a:ln>
        </p:spPr>
        <p:txBody>
          <a:bodyPr wrap="none" anchor="ctr"/>
          <a:lstStyle/>
          <a:p>
            <a:r>
              <a:rPr lang="en-US" dirty="0"/>
              <a:t>    </a:t>
            </a:r>
            <a:r>
              <a:rPr lang="en-US" b="1" dirty="0" err="1"/>
              <a:t>Valeur</a:t>
            </a:r>
            <a:endParaRPr lang="en-US" b="1" dirty="0"/>
          </a:p>
        </p:txBody>
      </p:sp>
      <p:grpSp>
        <p:nvGrpSpPr>
          <p:cNvPr id="10" name="Group 6">
            <a:extLst>
              <a:ext uri="{FF2B5EF4-FFF2-40B4-BE49-F238E27FC236}">
                <a16:creationId xmlns:a16="http://schemas.microsoft.com/office/drawing/2014/main" id="{335A20DC-AEE4-4EA4-B1E2-9593841AAFDE}"/>
              </a:ext>
            </a:extLst>
          </p:cNvPr>
          <p:cNvGrpSpPr>
            <a:grpSpLocks/>
          </p:cNvGrpSpPr>
          <p:nvPr>
            <p:custDataLst>
              <p:tags r:id="rId6"/>
            </p:custDataLst>
          </p:nvPr>
        </p:nvGrpSpPr>
        <p:grpSpPr bwMode="auto">
          <a:xfrm>
            <a:off x="1217435" y="4992806"/>
            <a:ext cx="7191027" cy="1716586"/>
            <a:chOff x="557" y="1000"/>
            <a:chExt cx="4530" cy="1674"/>
          </a:xfrm>
        </p:grpSpPr>
        <p:sp>
          <p:nvSpPr>
            <p:cNvPr id="11" name="AutoShape 7">
              <a:extLst>
                <a:ext uri="{FF2B5EF4-FFF2-40B4-BE49-F238E27FC236}">
                  <a16:creationId xmlns:a16="http://schemas.microsoft.com/office/drawing/2014/main" id="{F4010528-002E-419C-8284-3580DB1223E8}"/>
                </a:ext>
              </a:extLst>
            </p:cNvPr>
            <p:cNvSpPr>
              <a:spLocks/>
            </p:cNvSpPr>
            <p:nvPr/>
          </p:nvSpPr>
          <p:spPr bwMode="auto">
            <a:xfrm>
              <a:off x="3887" y="1000"/>
              <a:ext cx="1200" cy="283"/>
            </a:xfrm>
            <a:prstGeom prst="callout2">
              <a:avLst>
                <a:gd name="adj1" fmla="val 50000"/>
                <a:gd name="adj2" fmla="val -4000"/>
                <a:gd name="adj3" fmla="val 50000"/>
                <a:gd name="adj4" fmla="val -24333"/>
                <a:gd name="adj5" fmla="val 152652"/>
                <a:gd name="adj6" fmla="val -31454"/>
              </a:avLst>
            </a:prstGeom>
            <a:solidFill>
              <a:schemeClr val="accent1">
                <a:lumMod val="90000"/>
              </a:schemeClr>
            </a:solidFill>
            <a:ln w="38100">
              <a:solidFill>
                <a:schemeClr val="tx1"/>
              </a:solidFill>
              <a:miter lim="800000"/>
              <a:headEnd/>
              <a:tailEnd/>
            </a:ln>
            <a:extLst/>
          </p:spPr>
          <p:txBody>
            <a:bodyPr/>
            <a:lstStyle/>
            <a:p>
              <a:r>
                <a:rPr lang="en-US" b="1" dirty="0">
                  <a:solidFill>
                    <a:srgbClr val="0066FF"/>
                  </a:solidFill>
                </a:rPr>
                <a:t>GESTION</a:t>
              </a:r>
              <a:endParaRPr lang="en-US" b="1" dirty="0"/>
            </a:p>
          </p:txBody>
        </p:sp>
        <p:sp>
          <p:nvSpPr>
            <p:cNvPr id="12" name="AutoShape 8">
              <a:extLst>
                <a:ext uri="{FF2B5EF4-FFF2-40B4-BE49-F238E27FC236}">
                  <a16:creationId xmlns:a16="http://schemas.microsoft.com/office/drawing/2014/main" id="{059E2115-71AA-4197-B0FB-90876F799522}"/>
                </a:ext>
              </a:extLst>
            </p:cNvPr>
            <p:cNvSpPr>
              <a:spLocks noChangeArrowheads="1"/>
            </p:cNvSpPr>
            <p:nvPr/>
          </p:nvSpPr>
          <p:spPr bwMode="auto">
            <a:xfrm>
              <a:off x="557" y="1378"/>
              <a:ext cx="3610" cy="1296"/>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fr-CA"/>
            </a:p>
          </p:txBody>
        </p:sp>
      </p:grpSp>
      <p:grpSp>
        <p:nvGrpSpPr>
          <p:cNvPr id="13" name="Group 9">
            <a:extLst>
              <a:ext uri="{FF2B5EF4-FFF2-40B4-BE49-F238E27FC236}">
                <a16:creationId xmlns:a16="http://schemas.microsoft.com/office/drawing/2014/main" id="{3E42B99A-8481-43DF-9CA2-470395C22A88}"/>
              </a:ext>
            </a:extLst>
          </p:cNvPr>
          <p:cNvGrpSpPr>
            <a:grpSpLocks/>
          </p:cNvGrpSpPr>
          <p:nvPr>
            <p:custDataLst>
              <p:tags r:id="rId7"/>
            </p:custDataLst>
          </p:nvPr>
        </p:nvGrpSpPr>
        <p:grpSpPr bwMode="auto">
          <a:xfrm>
            <a:off x="1026715" y="5052279"/>
            <a:ext cx="2476601" cy="1548413"/>
            <a:chOff x="738" y="1082"/>
            <a:chExt cx="1774" cy="1510"/>
          </a:xfrm>
        </p:grpSpPr>
        <p:sp>
          <p:nvSpPr>
            <p:cNvPr id="14" name="AutoShape 10">
              <a:extLst>
                <a:ext uri="{FF2B5EF4-FFF2-40B4-BE49-F238E27FC236}">
                  <a16:creationId xmlns:a16="http://schemas.microsoft.com/office/drawing/2014/main" id="{B3FAE9A2-E604-4F20-86CF-C19D47D5A45B}"/>
                </a:ext>
              </a:extLst>
            </p:cNvPr>
            <p:cNvSpPr>
              <a:spLocks/>
            </p:cNvSpPr>
            <p:nvPr/>
          </p:nvSpPr>
          <p:spPr bwMode="auto">
            <a:xfrm>
              <a:off x="738" y="1082"/>
              <a:ext cx="1022" cy="168"/>
            </a:xfrm>
            <a:prstGeom prst="callout2">
              <a:avLst>
                <a:gd name="adj1" fmla="val 42856"/>
                <a:gd name="adj2" fmla="val 105556"/>
                <a:gd name="adj3" fmla="val 42856"/>
                <a:gd name="adj4" fmla="val 125000"/>
                <a:gd name="adj5" fmla="val 314287"/>
                <a:gd name="adj6" fmla="val 145370"/>
              </a:avLst>
            </a:prstGeom>
            <a:solidFill>
              <a:schemeClr val="accent6">
                <a:lumMod val="20000"/>
                <a:lumOff val="80000"/>
              </a:schemeClr>
            </a:solidFill>
            <a:ln w="38100">
              <a:solidFill>
                <a:schemeClr val="tx1"/>
              </a:solidFill>
              <a:miter lim="800000"/>
              <a:headEnd/>
              <a:tailEnd/>
            </a:ln>
            <a:extLst/>
          </p:spPr>
          <p:txBody>
            <a:bodyPr/>
            <a:lstStyle/>
            <a:p>
              <a:r>
                <a:rPr lang="en-US" b="1" dirty="0">
                  <a:solidFill>
                    <a:srgbClr val="0066FF"/>
                  </a:solidFill>
                </a:rPr>
                <a:t>SCIENCE</a:t>
              </a:r>
              <a:endParaRPr lang="en-US" b="1" dirty="0"/>
            </a:p>
          </p:txBody>
        </p:sp>
        <p:sp>
          <p:nvSpPr>
            <p:cNvPr id="15" name="AutoShape 11">
              <a:extLst>
                <a:ext uri="{FF2B5EF4-FFF2-40B4-BE49-F238E27FC236}">
                  <a16:creationId xmlns:a16="http://schemas.microsoft.com/office/drawing/2014/main" id="{1F1FD704-3359-4C3E-BE8D-A72D3370EB2A}"/>
                </a:ext>
              </a:extLst>
            </p:cNvPr>
            <p:cNvSpPr>
              <a:spLocks noChangeArrowheads="1"/>
            </p:cNvSpPr>
            <p:nvPr/>
          </p:nvSpPr>
          <p:spPr bwMode="auto">
            <a:xfrm>
              <a:off x="1984" y="1488"/>
              <a:ext cx="528" cy="1104"/>
            </a:xfrm>
            <a:prstGeom prst="chevron">
              <a:avLst>
                <a:gd name="adj" fmla="val 60986"/>
              </a:avLst>
            </a:prstGeom>
            <a:solidFill>
              <a:srgbClr val="FF3300"/>
            </a:solidFill>
            <a:ln w="38100">
              <a:solidFill>
                <a:schemeClr val="tx1"/>
              </a:solidFill>
              <a:miter lim="800000"/>
              <a:headEnd/>
              <a:tailEnd/>
            </a:ln>
          </p:spPr>
          <p:txBody>
            <a:bodyPr wrap="none" anchor="ctr"/>
            <a:lstStyle/>
            <a:p>
              <a:r>
                <a:rPr lang="en-US"/>
                <a:t>    </a:t>
              </a:r>
            </a:p>
          </p:txBody>
        </p:sp>
      </p:grpSp>
      <p:grpSp>
        <p:nvGrpSpPr>
          <p:cNvPr id="16" name="Group 12">
            <a:extLst>
              <a:ext uri="{FF2B5EF4-FFF2-40B4-BE49-F238E27FC236}">
                <a16:creationId xmlns:a16="http://schemas.microsoft.com/office/drawing/2014/main" id="{2F0F9399-57F8-43B0-A594-6B108796E1CE}"/>
              </a:ext>
            </a:extLst>
          </p:cNvPr>
          <p:cNvGrpSpPr>
            <a:grpSpLocks/>
          </p:cNvGrpSpPr>
          <p:nvPr>
            <p:custDataLst>
              <p:tags r:id="rId8"/>
            </p:custDataLst>
          </p:nvPr>
        </p:nvGrpSpPr>
        <p:grpSpPr bwMode="auto">
          <a:xfrm>
            <a:off x="2678443" y="4814277"/>
            <a:ext cx="2684614" cy="1783239"/>
            <a:chOff x="1773" y="851"/>
            <a:chExt cx="1923" cy="1739"/>
          </a:xfrm>
        </p:grpSpPr>
        <p:sp>
          <p:nvSpPr>
            <p:cNvPr id="17" name="AutoShape 13">
              <a:extLst>
                <a:ext uri="{FF2B5EF4-FFF2-40B4-BE49-F238E27FC236}">
                  <a16:creationId xmlns:a16="http://schemas.microsoft.com/office/drawing/2014/main" id="{2783EF99-13BF-49F5-89BC-523BF5271262}"/>
                </a:ext>
              </a:extLst>
            </p:cNvPr>
            <p:cNvSpPr>
              <a:spLocks/>
            </p:cNvSpPr>
            <p:nvPr/>
          </p:nvSpPr>
          <p:spPr bwMode="auto">
            <a:xfrm>
              <a:off x="1773" y="851"/>
              <a:ext cx="1260" cy="231"/>
            </a:xfrm>
            <a:prstGeom prst="callout2">
              <a:avLst>
                <a:gd name="adj1" fmla="val 50000"/>
                <a:gd name="adj2" fmla="val 104000"/>
                <a:gd name="adj3" fmla="val 50000"/>
                <a:gd name="adj4" fmla="val 121333"/>
                <a:gd name="adj5" fmla="val 511111"/>
                <a:gd name="adj6" fmla="val 139333"/>
              </a:avLst>
            </a:prstGeom>
            <a:solidFill>
              <a:schemeClr val="accent1">
                <a:lumMod val="90000"/>
              </a:schemeClr>
            </a:solidFill>
            <a:ln w="38100">
              <a:solidFill>
                <a:schemeClr val="tx1"/>
              </a:solidFill>
              <a:miter lim="800000"/>
              <a:headEnd/>
              <a:tailEnd/>
            </a:ln>
            <a:extLst/>
          </p:spPr>
          <p:txBody>
            <a:bodyPr/>
            <a:lstStyle/>
            <a:p>
              <a:r>
                <a:rPr lang="en-US" b="1" dirty="0">
                  <a:solidFill>
                    <a:srgbClr val="0066FF"/>
                  </a:solidFill>
                </a:rPr>
                <a:t>INGÉNIERIE</a:t>
              </a:r>
              <a:endParaRPr lang="en-US" b="1" dirty="0"/>
            </a:p>
          </p:txBody>
        </p:sp>
        <p:sp>
          <p:nvSpPr>
            <p:cNvPr id="18" name="AutoShape 14">
              <a:extLst>
                <a:ext uri="{FF2B5EF4-FFF2-40B4-BE49-F238E27FC236}">
                  <a16:creationId xmlns:a16="http://schemas.microsoft.com/office/drawing/2014/main" id="{B68D05DE-81E2-4DAF-8D74-513BA14237D0}"/>
                </a:ext>
              </a:extLst>
            </p:cNvPr>
            <p:cNvSpPr>
              <a:spLocks noChangeArrowheads="1"/>
            </p:cNvSpPr>
            <p:nvPr/>
          </p:nvSpPr>
          <p:spPr bwMode="auto">
            <a:xfrm>
              <a:off x="3168" y="1488"/>
              <a:ext cx="528" cy="1102"/>
            </a:xfrm>
            <a:prstGeom prst="chevron">
              <a:avLst>
                <a:gd name="adj" fmla="val 60986"/>
              </a:avLst>
            </a:prstGeom>
            <a:solidFill>
              <a:srgbClr val="00FF00"/>
            </a:solidFill>
            <a:ln w="38100">
              <a:solidFill>
                <a:schemeClr val="tx1"/>
              </a:solidFill>
              <a:miter lim="800000"/>
              <a:headEnd/>
              <a:tailEnd/>
            </a:ln>
          </p:spPr>
          <p:txBody>
            <a:bodyPr wrap="none" anchor="ctr"/>
            <a:lstStyle/>
            <a:p>
              <a:r>
                <a:rPr lang="en-US"/>
                <a:t>    </a:t>
              </a:r>
            </a:p>
          </p:txBody>
        </p:sp>
      </p:grpSp>
      <p:sp>
        <p:nvSpPr>
          <p:cNvPr id="19" name="AutoShape 15">
            <a:extLst>
              <a:ext uri="{FF2B5EF4-FFF2-40B4-BE49-F238E27FC236}">
                <a16:creationId xmlns:a16="http://schemas.microsoft.com/office/drawing/2014/main" id="{35E0C111-9301-48BB-9D17-C9CE946589C9}"/>
              </a:ext>
            </a:extLst>
          </p:cNvPr>
          <p:cNvSpPr>
            <a:spLocks noChangeArrowheads="1"/>
          </p:cNvSpPr>
          <p:nvPr>
            <p:custDataLst>
              <p:tags r:id="rId9"/>
            </p:custDataLst>
          </p:nvPr>
        </p:nvSpPr>
        <p:spPr bwMode="auto">
          <a:xfrm>
            <a:off x="3241993" y="5467483"/>
            <a:ext cx="1788498" cy="1130034"/>
          </a:xfrm>
          <a:prstGeom prst="chevron">
            <a:avLst>
              <a:gd name="adj" fmla="val 29401"/>
            </a:avLst>
          </a:prstGeom>
          <a:solidFill>
            <a:schemeClr val="accent1"/>
          </a:solidFill>
          <a:ln w="19050">
            <a:solidFill>
              <a:schemeClr val="tx1"/>
            </a:solidFill>
            <a:miter lim="800000"/>
            <a:headEnd/>
            <a:tailEnd/>
          </a:ln>
        </p:spPr>
        <p:txBody>
          <a:bodyPr wrap="none" anchor="ctr"/>
          <a:lstStyle/>
          <a:p>
            <a:pPr algn="r"/>
            <a:r>
              <a:rPr lang="en-US" b="1" dirty="0"/>
              <a:t>                          </a:t>
            </a:r>
          </a:p>
          <a:p>
            <a:pPr algn="ctr"/>
            <a:r>
              <a:rPr lang="en-US" b="1" dirty="0"/>
              <a:t>   </a:t>
            </a:r>
            <a:r>
              <a:rPr lang="en-US" b="1" dirty="0" err="1"/>
              <a:t>Connaissance</a:t>
            </a:r>
            <a:endParaRPr lang="en-US" b="1" dirty="0"/>
          </a:p>
        </p:txBody>
      </p:sp>
    </p:spTree>
    <p:extLst>
      <p:ext uri="{BB962C8B-B14F-4D97-AF65-F5344CB8AC3E}">
        <p14:creationId xmlns:p14="http://schemas.microsoft.com/office/powerpoint/2010/main" val="1684385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9604">
        <p159:morph option="byObject"/>
      </p:transition>
    </mc:Choice>
    <mc:Fallback>
      <p:transition spd="slow" advTm="396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en-US" sz="2800" dirty="0">
                <a:solidFill>
                  <a:srgbClr val="C00000"/>
                </a:solidFill>
              </a:rPr>
              <a:t>Services </a:t>
            </a:r>
            <a:r>
              <a:rPr lang="en-US" sz="2800" dirty="0" err="1">
                <a:solidFill>
                  <a:srgbClr val="C00000"/>
                </a:solidFill>
              </a:rPr>
              <a:t>intelligents</a:t>
            </a:r>
            <a:endParaRPr lang="en-CA" sz="2000" noProof="0" dirty="0">
              <a:solidFill>
                <a:srgbClr val="C00000"/>
              </a:solidFill>
            </a:endParaRPr>
          </a:p>
        </p:txBody>
      </p:sp>
      <p:sp>
        <p:nvSpPr>
          <p:cNvPr id="3" name="Espace réservé du contenu 2"/>
          <p:cNvSpPr>
            <a:spLocks noGrp="1"/>
          </p:cNvSpPr>
          <p:nvPr>
            <p:ph idx="1"/>
            <p:custDataLst>
              <p:tags r:id="rId2"/>
            </p:custDataLst>
          </p:nvPr>
        </p:nvSpPr>
        <p:spPr>
          <a:xfrm>
            <a:off x="-53156" y="1052736"/>
            <a:ext cx="8676456" cy="4248472"/>
          </a:xfrm>
        </p:spPr>
        <p:txBody>
          <a:bodyPr/>
          <a:lstStyle/>
          <a:p>
            <a:pPr marL="457200" lvl="1" indent="0" algn="just">
              <a:buNone/>
            </a:pPr>
            <a:r>
              <a:rPr lang="en-US" sz="2400" dirty="0">
                <a:solidFill>
                  <a:srgbClr val="C00000"/>
                </a:solidFill>
              </a:rPr>
              <a:t>Services </a:t>
            </a:r>
            <a:r>
              <a:rPr lang="en-US" sz="2400" dirty="0" err="1">
                <a:solidFill>
                  <a:srgbClr val="C00000"/>
                </a:solidFill>
              </a:rPr>
              <a:t>intelligents</a:t>
            </a:r>
            <a:r>
              <a:rPr lang="en-US" sz="2400" dirty="0">
                <a:solidFill>
                  <a:srgbClr val="C00000"/>
                </a:solidFill>
              </a:rPr>
              <a:t> (smart services)</a:t>
            </a:r>
          </a:p>
          <a:p>
            <a:pPr lvl="2" algn="just">
              <a:buFont typeface="Arial" panose="020B0604020202020204" pitchFamily="34" charset="0"/>
              <a:buChar char="•"/>
            </a:pPr>
            <a:r>
              <a:rPr lang="fr-CA" sz="2000" kern="1200" dirty="0"/>
              <a:t>reposant sur des systèmes intelligents et fondés sur la connaissance</a:t>
            </a:r>
          </a:p>
          <a:p>
            <a:pPr lvl="2" algn="just">
              <a:buFont typeface="Arial" panose="020B0604020202020204" pitchFamily="34" charset="0"/>
              <a:buChar char="•"/>
            </a:pPr>
            <a:r>
              <a:rPr lang="fr-CA" sz="2000" kern="1200" dirty="0"/>
              <a:t>ont la capacité de se repérer (</a:t>
            </a:r>
            <a:r>
              <a:rPr lang="en-US" sz="2000" dirty="0"/>
              <a:t>self-detecting</a:t>
            </a:r>
            <a:r>
              <a:rPr lang="fr-CA" sz="2000" kern="1200" dirty="0"/>
              <a:t>) et de s’adapter (</a:t>
            </a:r>
            <a:r>
              <a:rPr lang="en-US" sz="2000" dirty="0"/>
              <a:t>self-adaptation</a:t>
            </a:r>
            <a:r>
              <a:rPr lang="fr-CA" sz="2000" kern="1200" dirty="0"/>
              <a:t>) aux besoins des utilisateurs sans leurs demandes explicites.</a:t>
            </a:r>
            <a:endParaRPr lang="fr-CA" sz="2000" dirty="0"/>
          </a:p>
          <a:p>
            <a:pPr marL="457200" lvl="1" indent="0" algn="just">
              <a:buNone/>
            </a:pPr>
            <a:endParaRPr lang="en-US" sz="800" dirty="0"/>
          </a:p>
          <a:p>
            <a:pPr marL="457200" lvl="1" indent="0" algn="just">
              <a:buNone/>
            </a:pPr>
            <a:r>
              <a:rPr lang="fr-CA" sz="2400" dirty="0">
                <a:solidFill>
                  <a:srgbClr val="C00000"/>
                </a:solidFill>
              </a:rPr>
              <a:t>Données massives, analytique d’affaires, Internet des objets et infonuagique</a:t>
            </a:r>
          </a:p>
          <a:p>
            <a:pPr lvl="2" defTabSz="892261">
              <a:defRPr/>
            </a:pPr>
            <a:r>
              <a:rPr lang="en-US" b="1" dirty="0">
                <a:solidFill>
                  <a:srgbClr val="FF3300"/>
                </a:solidFill>
              </a:rPr>
              <a:t> </a:t>
            </a:r>
            <a:r>
              <a:rPr lang="fr-CA" sz="2000" dirty="0"/>
              <a:t>fournir une énorme source de connaissances qui permet de déterminer les contextes des utilisateurs et ensuite de permettre des capacités de renseignement (</a:t>
            </a:r>
            <a:r>
              <a:rPr lang="en-US" sz="2000" u="sng" dirty="0"/>
              <a:t>intelligence capabilities</a:t>
            </a:r>
            <a:r>
              <a:rPr lang="fr-CA" sz="2000" dirty="0"/>
              <a:t>) des services intelligents.</a:t>
            </a:r>
          </a:p>
          <a:p>
            <a:pPr lvl="2" algn="just">
              <a:buFont typeface="Arial" panose="020B0604020202020204" pitchFamily="34" charset="0"/>
              <a:buChar char="•"/>
            </a:pPr>
            <a:endParaRPr lang="en-US" sz="700" dirty="0"/>
          </a:p>
          <a:p>
            <a:pPr defTabSz="892261">
              <a:defRPr/>
            </a:pPr>
            <a:r>
              <a:rPr lang="en-US" sz="2000" dirty="0">
                <a:highlight>
                  <a:srgbClr val="C0C0C0"/>
                </a:highlight>
                <a:sym typeface="Wingdings" panose="05000000000000000000" pitchFamily="2" charset="2"/>
              </a:rPr>
              <a:t> </a:t>
            </a:r>
            <a:r>
              <a:rPr lang="fr-CA" sz="2000" i="1" dirty="0">
                <a:solidFill>
                  <a:schemeClr val="accent2">
                    <a:lumMod val="50000"/>
                  </a:schemeClr>
                </a:solidFill>
                <a:highlight>
                  <a:srgbClr val="C0C0C0"/>
                </a:highlight>
              </a:rPr>
              <a:t>Question de recherche : « Comment concevoir un système de service intelligent tenant compte du contexte et fondé sur des composantes de connaissances pour le secteur bancaire? »</a:t>
            </a:r>
          </a:p>
          <a:p>
            <a:pPr marL="914400" lvl="2" indent="0" algn="just">
              <a:buNone/>
            </a:pPr>
            <a:endParaRPr lang="en-US" sz="2000" dirty="0"/>
          </a:p>
          <a:p>
            <a:pPr marL="457200" lvl="1" indent="0" algn="just">
              <a:buNone/>
            </a:pPr>
            <a:endParaRPr lang="en-US" sz="800" kern="1200" noProof="0" dirty="0"/>
          </a:p>
        </p:txBody>
      </p:sp>
      <p:sp>
        <p:nvSpPr>
          <p:cNvPr id="7" name="Espace réservé du numéro de diapositive 6"/>
          <p:cNvSpPr>
            <a:spLocks noGrp="1"/>
          </p:cNvSpPr>
          <p:nvPr>
            <p:ph type="sldNum" sz="quarter" idx="12"/>
            <p:custDataLst>
              <p:tags r:id="rId3"/>
            </p:custDataLst>
          </p:nvPr>
        </p:nvSpPr>
        <p:spPr>
          <a:xfrm>
            <a:off x="7008357" y="6362195"/>
            <a:ext cx="2133600" cy="476250"/>
          </a:xfrm>
        </p:spPr>
        <p:txBody>
          <a:bodyPr/>
          <a:lstStyle/>
          <a:p>
            <a:fld id="{712E22A0-2D87-479C-8169-BB4647ED57A1}" type="slidenum">
              <a:rPr lang="fr-CA" smtClean="0"/>
              <a:pPr/>
              <a:t>4</a:t>
            </a:fld>
            <a:endParaRPr lang="fr-CA" dirty="0"/>
          </a:p>
        </p:txBody>
      </p:sp>
    </p:spTree>
    <p:extLst>
      <p:ext uri="{BB962C8B-B14F-4D97-AF65-F5344CB8AC3E}">
        <p14:creationId xmlns:p14="http://schemas.microsoft.com/office/powerpoint/2010/main" val="1321249802"/>
      </p:ext>
    </p:extLst>
  </p:cSld>
  <p:clrMapOvr>
    <a:masterClrMapping/>
  </p:clrMapOvr>
  <mc:AlternateContent xmlns:mc="http://schemas.openxmlformats.org/markup-compatibility/2006" xmlns:p14="http://schemas.microsoft.com/office/powerpoint/2010/main">
    <mc:Choice Requires="p14">
      <p:transition spd="slow" p14:dur="2000" advTm="56825"/>
    </mc:Choice>
    <mc:Fallback xmlns="">
      <p:transition spd="slow" advTm="56825"/>
    </mc:Fallback>
  </mc:AlternateContent>
  <p:extLst mod="1">
    <p:ext uri="{3A86A75C-4F4B-4683-9AE1-C65F6400EC91}">
      <p14:laserTraceLst xmlns:p14="http://schemas.microsoft.com/office/powerpoint/2010/main">
        <p14:tracePtLst>
          <p14:tracePt t="935" x="3062288" y="2643188"/>
          <p14:tracePt t="942" x="3133725" y="2687638"/>
          <p14:tracePt t="951" x="3179763" y="2705100"/>
          <p14:tracePt t="958" x="3197225" y="2714625"/>
          <p14:tracePt t="975" x="3205163" y="2724150"/>
          <p14:tracePt t="1028" x="3214688" y="2724150"/>
          <p14:tracePt t="1035" x="3241675" y="2697163"/>
          <p14:tracePt t="1042" x="3259138" y="2679700"/>
          <p14:tracePt t="1058" x="3276600" y="2652713"/>
          <p14:tracePt t="1074" x="3303588" y="2616200"/>
          <p14:tracePt t="1091" x="3348038" y="2571750"/>
          <p14:tracePt t="1108" x="3394075" y="2517775"/>
          <p14:tracePt t="1125" x="3438525" y="2455863"/>
          <p14:tracePt t="1142" x="3473450" y="2374900"/>
          <p14:tracePt t="1158" x="3490913" y="2303463"/>
          <p14:tracePt t="1174" x="3509963" y="2214563"/>
          <p14:tracePt t="1191" x="3509963" y="2143125"/>
          <p14:tracePt t="1208" x="3490913" y="2062163"/>
          <p14:tracePt t="1225" x="3429000" y="1965325"/>
          <p14:tracePt t="1241" x="3367088" y="1901825"/>
          <p14:tracePt t="1258" x="3295650" y="1839913"/>
          <p14:tracePt t="1274" x="3251200" y="1785938"/>
          <p14:tracePt t="1291" x="3179763" y="1731963"/>
          <p14:tracePt t="1308" x="3071813" y="1660525"/>
          <p14:tracePt t="1324" x="2919413" y="1589088"/>
          <p14:tracePt t="1342" x="2759075" y="1536700"/>
          <p14:tracePt t="1358" x="2517775" y="1446213"/>
          <p14:tracePt t="1374" x="2401888" y="1393825"/>
          <p14:tracePt t="1391" x="2286000" y="1347788"/>
          <p14:tracePt t="1408" x="2160588" y="1303338"/>
          <p14:tracePt t="1425" x="2017713" y="1285875"/>
          <p14:tracePt t="1442" x="1857375" y="1268413"/>
          <p14:tracePt t="1458" x="1562100" y="1250950"/>
          <p14:tracePt t="1475" x="1347788" y="1250950"/>
          <p14:tracePt t="1491" x="1133475" y="1295400"/>
          <p14:tracePt t="1508" x="973138" y="1312863"/>
          <p14:tracePt t="1525" x="812800" y="1339850"/>
          <p14:tracePt t="1541" x="687388" y="1374775"/>
          <p14:tracePt t="1558" x="571500" y="1419225"/>
          <p14:tracePt t="1574" x="509588" y="1473200"/>
          <p14:tracePt t="1591" x="500063" y="1517650"/>
          <p14:tracePt t="1608" x="500063" y="1589088"/>
          <p14:tracePt t="1625" x="527050" y="1687513"/>
          <p14:tracePt t="1642" x="581025" y="1768475"/>
          <p14:tracePt t="1658" x="633413" y="1830388"/>
          <p14:tracePt t="1675" x="776288" y="1901825"/>
          <p14:tracePt t="1691" x="938213" y="1911350"/>
          <p14:tracePt t="1708" x="1125538" y="1911350"/>
          <p14:tracePt t="1725" x="1419225" y="1911350"/>
          <p14:tracePt t="1742" x="1803400" y="1830388"/>
          <p14:tracePt t="1758" x="2089150" y="1812925"/>
          <p14:tracePt t="1775" x="2455863" y="1803400"/>
          <p14:tracePt t="1791" x="2643188" y="1758950"/>
          <p14:tracePt t="1808" x="2714625" y="1741488"/>
          <p14:tracePt t="1825" x="2751138" y="1697038"/>
          <p14:tracePt t="1842" x="2759075" y="1652588"/>
          <p14:tracePt t="1858" x="2759075" y="1616075"/>
          <p14:tracePt t="1875" x="2714625" y="1536700"/>
          <p14:tracePt t="1891" x="2652713" y="1465263"/>
          <p14:tracePt t="1908" x="2554288" y="1411288"/>
          <p14:tracePt t="1925" x="2384425" y="1357313"/>
          <p14:tracePt t="1941" x="2143125" y="1330325"/>
          <p14:tracePt t="1958" x="1822450" y="1285875"/>
          <p14:tracePt t="1975" x="1071563" y="1214438"/>
          <p14:tracePt t="1991" x="598488" y="1187450"/>
          <p14:tracePt t="2008" x="285750" y="1214438"/>
          <p14:tracePt t="2025" x="0" y="1303338"/>
          <p14:tracePt t="2084" x="9525" y="1598613"/>
          <p14:tracePt t="2092" x="71438" y="1633538"/>
          <p14:tracePt t="2098" x="152400" y="1670050"/>
          <p14:tracePt t="2108" x="258763" y="1714500"/>
          <p14:tracePt t="2125" x="536575" y="1776413"/>
          <p14:tracePt t="2142" x="874713" y="1812925"/>
          <p14:tracePt t="2158" x="1295400" y="1795463"/>
          <p14:tracePt t="2175" x="1724025" y="1714500"/>
          <p14:tracePt t="2191" x="1884363" y="1714500"/>
          <p14:tracePt t="2208" x="1955800" y="1724025"/>
          <p14:tracePt t="2225" x="1982788" y="17319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2"/>
            </p:custDataLst>
          </p:nvPr>
        </p:nvSpPr>
        <p:spPr/>
        <p:txBody>
          <a:bodyPr/>
          <a:lstStyle/>
          <a:p>
            <a:r>
              <a:rPr lang="en-CA" sz="2800" noProof="0" dirty="0">
                <a:solidFill>
                  <a:srgbClr val="C00000"/>
                </a:solidFill>
              </a:rPr>
              <a:t>Outline</a:t>
            </a:r>
          </a:p>
        </p:txBody>
      </p:sp>
      <p:sp>
        <p:nvSpPr>
          <p:cNvPr id="3" name="Espace réservé du contenu 2"/>
          <p:cNvSpPr>
            <a:spLocks noGrp="1"/>
          </p:cNvSpPr>
          <p:nvPr>
            <p:ph idx="1"/>
            <p:custDataLst>
              <p:tags r:id="rId3"/>
            </p:custDataLst>
          </p:nvPr>
        </p:nvSpPr>
        <p:spPr>
          <a:xfrm>
            <a:off x="1403648" y="1628800"/>
            <a:ext cx="7344816" cy="4104456"/>
          </a:xfrm>
        </p:spPr>
        <p:txBody>
          <a:bodyPr/>
          <a:lstStyle/>
          <a:p>
            <a:pPr algn="just"/>
            <a:r>
              <a:rPr lang="en-CA" sz="2800" noProof="0" dirty="0"/>
              <a:t>Introduction</a:t>
            </a:r>
          </a:p>
          <a:p>
            <a:pPr algn="just"/>
            <a:r>
              <a:rPr lang="en-US" sz="2800" b="1" dirty="0" err="1">
                <a:solidFill>
                  <a:srgbClr val="C00000"/>
                </a:solidFill>
              </a:rPr>
              <a:t>Systèmes</a:t>
            </a:r>
            <a:r>
              <a:rPr lang="en-US" sz="2800" b="1" dirty="0">
                <a:solidFill>
                  <a:srgbClr val="C00000"/>
                </a:solidFill>
              </a:rPr>
              <a:t> de service </a:t>
            </a:r>
            <a:r>
              <a:rPr lang="en-US" sz="2800" b="1" dirty="0" err="1">
                <a:solidFill>
                  <a:srgbClr val="C00000"/>
                </a:solidFill>
              </a:rPr>
              <a:t>intelligents</a:t>
            </a:r>
            <a:endParaRPr lang="en-US" sz="2800" b="1" dirty="0">
              <a:solidFill>
                <a:srgbClr val="C00000"/>
              </a:solidFill>
            </a:endParaRPr>
          </a:p>
          <a:p>
            <a:r>
              <a:rPr lang="fr-CA" sz="2800" dirty="0"/>
              <a:t>Modèle de connaissances tenant compte du contexte pour les systèmes de services intelligents </a:t>
            </a:r>
          </a:p>
          <a:p>
            <a:r>
              <a:rPr lang="fr-CA" sz="2800" dirty="0"/>
              <a:t>Système de service intelligent pour les services bancaires intelligents</a:t>
            </a:r>
          </a:p>
          <a:p>
            <a:r>
              <a:rPr lang="fr-CA" sz="2800" dirty="0"/>
              <a:t>Conclusion</a:t>
            </a:r>
          </a:p>
          <a:p>
            <a:pPr algn="just"/>
            <a:endParaRPr lang="en-CA" sz="2800" noProof="0" dirty="0"/>
          </a:p>
        </p:txBody>
      </p:sp>
      <p:sp>
        <p:nvSpPr>
          <p:cNvPr id="7" name="Espace réservé du numéro de diapositive 6"/>
          <p:cNvSpPr>
            <a:spLocks noGrp="1"/>
          </p:cNvSpPr>
          <p:nvPr>
            <p:ph type="sldNum" sz="quarter" idx="12"/>
            <p:custDataLst>
              <p:tags r:id="rId4"/>
            </p:custDataLst>
          </p:nvPr>
        </p:nvSpPr>
        <p:spPr>
          <a:xfrm>
            <a:off x="7008357" y="6362195"/>
            <a:ext cx="2133600" cy="476250"/>
          </a:xfrm>
        </p:spPr>
        <p:txBody>
          <a:bodyPr/>
          <a:lstStyle/>
          <a:p>
            <a:fld id="{712E22A0-2D87-479C-8169-BB4647ED57A1}" type="slidenum">
              <a:rPr lang="fr-CA" smtClean="0"/>
              <a:pPr/>
              <a:t>5</a:t>
            </a:fld>
            <a:endParaRPr lang="fr-CA" dirty="0"/>
          </a:p>
        </p:txBody>
      </p:sp>
      <p:sp>
        <p:nvSpPr>
          <p:cNvPr id="4" name="Flèche droite 3"/>
          <p:cNvSpPr/>
          <p:nvPr>
            <p:custDataLst>
              <p:tags r:id="rId5"/>
            </p:custDataLst>
          </p:nvPr>
        </p:nvSpPr>
        <p:spPr>
          <a:xfrm>
            <a:off x="760360" y="2204864"/>
            <a:ext cx="643288" cy="648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custDataLst>
      <p:tags r:id="rId1"/>
    </p:custDataLst>
    <p:extLst>
      <p:ext uri="{BB962C8B-B14F-4D97-AF65-F5344CB8AC3E}">
        <p14:creationId xmlns:p14="http://schemas.microsoft.com/office/powerpoint/2010/main" val="622777322"/>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mod="1">
    <p:ext uri="{3A86A75C-4F4B-4683-9AE1-C65F6400EC91}">
      <p14:laserTraceLst xmlns:p14="http://schemas.microsoft.com/office/powerpoint/2010/main">
        <p14:tracePtLst>
          <p14:tracePt t="3503" x="946150" y="3581400"/>
          <p14:tracePt t="3511" x="1438275" y="3527425"/>
          <p14:tracePt t="3520" x="1660525" y="3527425"/>
          <p14:tracePt t="3537" x="1776413" y="3536950"/>
          <p14:tracePt t="3554" x="1795463" y="3536950"/>
          <p14:tracePt t="3570" x="1803400" y="3527425"/>
          <p14:tracePt t="3587" x="1847850" y="3465513"/>
          <p14:tracePt t="3604" x="1911350" y="3340100"/>
          <p14:tracePt t="3621" x="1982788" y="3187700"/>
          <p14:tracePt t="3637" x="2098675" y="3027363"/>
          <p14:tracePt t="3654" x="2214563" y="2894013"/>
          <p14:tracePt t="3671" x="2428875" y="2581275"/>
          <p14:tracePt t="3687" x="2616200" y="2330450"/>
          <p14:tracePt t="3704" x="2751138" y="2125663"/>
          <p14:tracePt t="3721" x="2813050" y="1990725"/>
          <p14:tracePt t="3737" x="2840038" y="1946275"/>
          <p14:tracePt t="3754" x="2857500" y="1919288"/>
          <p14:tracePt t="3771" x="2867025" y="1901825"/>
          <p14:tracePt t="3850" x="2867025" y="1893888"/>
          <p14:tracePt t="3858" x="2867025" y="1884363"/>
          <p14:tracePt t="3866" x="2867025" y="1874838"/>
          <p14:tracePt t="3874" x="2874963" y="1874838"/>
          <p14:tracePt t="3887" x="2874963" y="1866900"/>
          <p14:tracePt t="3904" x="2884488" y="1857375"/>
          <p14:tracePt t="3920" x="2884488" y="1847850"/>
          <p14:tracePt t="5625" x="2911475" y="1884363"/>
          <p14:tracePt t="5633" x="2928938" y="1946275"/>
          <p14:tracePt t="5641" x="2938463" y="1990725"/>
          <p14:tracePt t="5654" x="2938463" y="2062163"/>
          <p14:tracePt t="5671" x="2946400" y="2108200"/>
          <p14:tracePt t="5687" x="2955925" y="2133600"/>
          <p14:tracePt t="5704" x="2955925" y="2152650"/>
          <p14:tracePt t="5721" x="2955925" y="2160588"/>
          <p14:tracePt t="5795" x="2955925" y="2170113"/>
          <p14:tracePt t="5801" x="2965450" y="2187575"/>
          <p14:tracePt t="5809" x="2965450" y="2214563"/>
          <p14:tracePt t="5821" x="2965450" y="2241550"/>
          <p14:tracePt t="5837" x="2965450" y="2330450"/>
          <p14:tracePt t="5854" x="2965450" y="2411413"/>
          <p14:tracePt t="5871" x="2965450" y="2455863"/>
          <p14:tracePt t="5888" x="2955925" y="2509838"/>
          <p14:tracePt t="5904" x="2955925" y="2527300"/>
          <p14:tracePt t="5921" x="2946400" y="2536825"/>
          <p14:tracePt t="17045" x="2946400" y="2544763"/>
          <p14:tracePt t="17055" x="2955925" y="2544763"/>
          <p14:tracePt t="17060" x="2955925" y="2554288"/>
          <p14:tracePt t="17072" x="2965450" y="2562225"/>
          <p14:tracePt t="17089" x="2973388" y="2571750"/>
          <p14:tracePt t="17106" x="2982913" y="2589213"/>
          <p14:tracePt t="17122" x="2990850" y="2608263"/>
          <p14:tracePt t="17139" x="3000375" y="2608263"/>
          <p14:tracePt t="17172" x="3000375" y="26162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custDataLst>
              <p:tags r:id="rId2"/>
            </p:custDataLst>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9268479E-E2D9-4CBB-B95A-4C865198E937}" type="slidenum">
              <a:rPr lang="fr-FR" altLang="fr-FR" sz="1400">
                <a:cs typeface="Arial" panose="020B0604020202020204" pitchFamily="34" charset="0"/>
              </a:rPr>
              <a:pPr algn="r"/>
              <a:t>6</a:t>
            </a:fld>
            <a:endParaRPr lang="fr-FR" altLang="fr-FR" sz="1400">
              <a:cs typeface="Arial" panose="020B0604020202020204" pitchFamily="34" charset="0"/>
            </a:endParaRPr>
          </a:p>
        </p:txBody>
      </p:sp>
      <p:sp>
        <p:nvSpPr>
          <p:cNvPr id="78851" name="Rectangle 2"/>
          <p:cNvSpPr>
            <a:spLocks noGrp="1" noChangeArrowheads="1"/>
          </p:cNvSpPr>
          <p:nvPr>
            <p:ph type="title" idx="4294967295"/>
            <p:custDataLst>
              <p:tags r:id="rId3"/>
            </p:custDataLst>
          </p:nvPr>
        </p:nvSpPr>
        <p:spPr/>
        <p:txBody>
          <a:bodyPr/>
          <a:lstStyle/>
          <a:p>
            <a:r>
              <a:rPr lang="en-GB" altLang="fr-FR" sz="2800" dirty="0">
                <a:solidFill>
                  <a:srgbClr val="C00000"/>
                </a:solidFill>
              </a:rPr>
              <a:t>Service</a:t>
            </a:r>
          </a:p>
        </p:txBody>
      </p:sp>
      <p:sp>
        <p:nvSpPr>
          <p:cNvPr id="78852" name="Rectangle 3"/>
          <p:cNvSpPr>
            <a:spLocks noGrp="1" noChangeArrowheads="1"/>
          </p:cNvSpPr>
          <p:nvPr>
            <p:ph type="body" sz="half" idx="4294967295"/>
            <p:custDataLst>
              <p:tags r:id="rId4"/>
            </p:custDataLst>
          </p:nvPr>
        </p:nvSpPr>
        <p:spPr>
          <a:xfrm>
            <a:off x="1" y="1484313"/>
            <a:ext cx="3635896" cy="4824412"/>
          </a:xfrm>
        </p:spPr>
        <p:txBody>
          <a:bodyPr/>
          <a:lstStyle/>
          <a:p>
            <a:r>
              <a:rPr lang="en-GB" altLang="fr-FR" dirty="0" err="1">
                <a:solidFill>
                  <a:srgbClr val="C00000"/>
                </a:solidFill>
              </a:rPr>
              <a:t>Définition</a:t>
            </a:r>
            <a:endParaRPr lang="en-GB" altLang="fr-FR" dirty="0">
              <a:solidFill>
                <a:srgbClr val="C00000"/>
              </a:solidFill>
            </a:endParaRPr>
          </a:p>
          <a:p>
            <a:pPr lvl="1"/>
            <a:r>
              <a:rPr lang="fr-CA" altLang="fr-FR" dirty="0"/>
              <a:t>« </a:t>
            </a:r>
            <a:r>
              <a:rPr lang="fr-CA" altLang="fr-FR" b="1" dirty="0"/>
              <a:t>un changement dans l’état </a:t>
            </a:r>
            <a:r>
              <a:rPr lang="fr-CA" altLang="fr-FR" dirty="0"/>
              <a:t>d’une personne ou d’un bien appartenant à une entité économique résultant de l’activité d’une autre entité économique ». </a:t>
            </a:r>
            <a:r>
              <a:rPr lang="en-GB" altLang="fr-FR" sz="2400" b="1" dirty="0"/>
              <a:t> </a:t>
            </a:r>
          </a:p>
          <a:p>
            <a:pPr lvl="1"/>
            <a:endParaRPr lang="en-GB" altLang="fr-FR" sz="900" b="1" dirty="0"/>
          </a:p>
        </p:txBody>
      </p:sp>
      <p:graphicFrame>
        <p:nvGraphicFramePr>
          <p:cNvPr id="78853" name="Object 4"/>
          <p:cNvGraphicFramePr>
            <a:graphicFrameLocks noGrp="1" noChangeAspect="1"/>
          </p:cNvGraphicFramePr>
          <p:nvPr>
            <p:ph sz="half" idx="4294967295"/>
            <p:custDataLst>
              <p:tags r:id="rId5"/>
            </p:custDataLst>
          </p:nvPr>
        </p:nvGraphicFramePr>
        <p:xfrm>
          <a:off x="4291013" y="1700213"/>
          <a:ext cx="4852987" cy="3754437"/>
        </p:xfrm>
        <a:graphic>
          <a:graphicData uri="http://schemas.openxmlformats.org/presentationml/2006/ole">
            <mc:AlternateContent xmlns:mc="http://schemas.openxmlformats.org/markup-compatibility/2006">
              <mc:Choice xmlns:v="urn:schemas-microsoft-com:vml" Requires="v">
                <p:oleObj spid="_x0000_s1121" name="Visio" r:id="rId11" imgW="3688842" imgH="2854833" progId="Visio.Drawing.11">
                  <p:embed/>
                </p:oleObj>
              </mc:Choice>
              <mc:Fallback>
                <p:oleObj name="Visio" r:id="rId11" imgW="3688842" imgH="2854833" progId="Visio.Drawing.11">
                  <p:embed/>
                  <p:pic>
                    <p:nvPicPr>
                      <p:cNvPr id="78853"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1013" y="1700213"/>
                        <a:ext cx="4852987" cy="375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4" name="Rectangle 6"/>
          <p:cNvSpPr>
            <a:spLocks noChangeArrowheads="1"/>
          </p:cNvSpPr>
          <p:nvPr>
            <p:custDataLst>
              <p:tags r:id="rId6"/>
            </p:custDataLst>
          </p:nvPr>
        </p:nvSpPr>
        <p:spPr bwMode="auto">
          <a:xfrm>
            <a:off x="50800" y="6185195"/>
            <a:ext cx="452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GB" altLang="fr-FR" sz="2000" b="1" dirty="0">
                <a:solidFill>
                  <a:srgbClr val="FF9900"/>
                </a:solidFill>
              </a:rPr>
              <a:t>[ Chesbrough, H. and </a:t>
            </a:r>
            <a:r>
              <a:rPr lang="en-GB" altLang="fr-FR" sz="2000" b="1" dirty="0" err="1">
                <a:solidFill>
                  <a:srgbClr val="FF9900"/>
                </a:solidFill>
              </a:rPr>
              <a:t>Spohrer</a:t>
            </a:r>
            <a:r>
              <a:rPr lang="en-GB" altLang="fr-FR" sz="2000" b="1" dirty="0">
                <a:solidFill>
                  <a:srgbClr val="FF9900"/>
                </a:solidFill>
              </a:rPr>
              <a:t>, J, 2006]</a:t>
            </a:r>
            <a:r>
              <a:rPr lang="fr-CA" altLang="fr-FR" dirty="0"/>
              <a:t> </a:t>
            </a:r>
          </a:p>
        </p:txBody>
      </p:sp>
      <p:sp>
        <p:nvSpPr>
          <p:cNvPr id="78855" name="Line 7"/>
          <p:cNvSpPr>
            <a:spLocks noChangeShapeType="1"/>
          </p:cNvSpPr>
          <p:nvPr>
            <p:custDataLst>
              <p:tags r:id="rId7"/>
            </p:custDataLst>
          </p:nvPr>
        </p:nvSpPr>
        <p:spPr bwMode="auto">
          <a:xfrm>
            <a:off x="5724525" y="2133600"/>
            <a:ext cx="2016125" cy="0"/>
          </a:xfrm>
          <a:prstGeom prst="line">
            <a:avLst/>
          </a:prstGeom>
          <a:noFill/>
          <a:ln w="127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CA"/>
          </a:p>
        </p:txBody>
      </p:sp>
      <p:pic>
        <p:nvPicPr>
          <p:cNvPr id="78856" name="Picture 8" descr="MMj03568180000[1]"/>
          <p:cNvPicPr>
            <a:picLocks noChangeAspect="1" noChangeArrowheads="1" noCrop="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7740650" y="0"/>
            <a:ext cx="1403350" cy="14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5540"/>
      </p:ext>
    </p:extLst>
  </p:cSld>
  <p:clrMapOvr>
    <a:masterClrMapping/>
  </p:clrMapOvr>
  <mc:AlternateContent xmlns:mc="http://schemas.openxmlformats.org/markup-compatibility/2006" xmlns:p14="http://schemas.microsoft.com/office/powerpoint/2010/main">
    <mc:Choice Requires="p14">
      <p:transition spd="slow" p14:dur="2000" advTm="43852"/>
    </mc:Choice>
    <mc:Fallback xmlns="">
      <p:transition spd="slow" advTm="438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type="sldNum" sz="quarter" idx="12"/>
            <p:custDataLst>
              <p:tags r:id="rId2"/>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8C3E481-8067-4D6B-9256-87057D961635}" type="slidenum">
              <a:rPr lang="fr-FR" altLang="fr-FR" sz="1400"/>
              <a:pPr/>
              <a:t>7</a:t>
            </a:fld>
            <a:endParaRPr lang="fr-FR" altLang="fr-FR" sz="1400"/>
          </a:p>
        </p:txBody>
      </p:sp>
      <p:sp>
        <p:nvSpPr>
          <p:cNvPr id="2052" name="Rectangle 2"/>
          <p:cNvSpPr>
            <a:spLocks noGrp="1" noChangeArrowheads="1"/>
          </p:cNvSpPr>
          <p:nvPr>
            <p:ph type="title" idx="4294967295"/>
            <p:custDataLst>
              <p:tags r:id="rId3"/>
            </p:custDataLst>
          </p:nvPr>
        </p:nvSpPr>
        <p:spPr/>
        <p:txBody>
          <a:bodyPr/>
          <a:lstStyle/>
          <a:p>
            <a:r>
              <a:rPr lang="en-GB" altLang="fr-FR" sz="2800" dirty="0" err="1">
                <a:solidFill>
                  <a:srgbClr val="C00000"/>
                </a:solidFill>
              </a:rPr>
              <a:t>Système</a:t>
            </a:r>
            <a:r>
              <a:rPr lang="en-GB" altLang="fr-FR" sz="2800" dirty="0">
                <a:solidFill>
                  <a:srgbClr val="C00000"/>
                </a:solidFill>
              </a:rPr>
              <a:t> de services</a:t>
            </a:r>
          </a:p>
        </p:txBody>
      </p:sp>
      <p:sp>
        <p:nvSpPr>
          <p:cNvPr id="119811" name="Rectangle 3"/>
          <p:cNvSpPr>
            <a:spLocks noGrp="1" noChangeArrowheads="1"/>
          </p:cNvSpPr>
          <p:nvPr>
            <p:ph type="body" sz="half" idx="4294967295"/>
            <p:custDataLst>
              <p:tags r:id="rId4"/>
            </p:custDataLst>
          </p:nvPr>
        </p:nvSpPr>
        <p:spPr>
          <a:xfrm>
            <a:off x="395288" y="1557338"/>
            <a:ext cx="3889375" cy="4824412"/>
          </a:xfrm>
        </p:spPr>
        <p:txBody>
          <a:bodyPr/>
          <a:lstStyle/>
          <a:p>
            <a:r>
              <a:rPr lang="en-GB" altLang="fr-FR" dirty="0" err="1">
                <a:solidFill>
                  <a:srgbClr val="C00000"/>
                </a:solidFill>
              </a:rPr>
              <a:t>Définition</a:t>
            </a:r>
            <a:r>
              <a:rPr lang="en-GB" altLang="fr-FR" dirty="0">
                <a:solidFill>
                  <a:srgbClr val="C00000"/>
                </a:solidFill>
              </a:rPr>
              <a:t>:</a:t>
            </a:r>
          </a:p>
          <a:p>
            <a:pPr lvl="1"/>
            <a:r>
              <a:rPr lang="fr-CA" altLang="fr-FR" dirty="0"/>
              <a:t>« configuration de la coproduction de valeur des </a:t>
            </a:r>
            <a:r>
              <a:rPr lang="fr-CA" altLang="fr-FR" b="1" dirty="0"/>
              <a:t>personnes</a:t>
            </a:r>
            <a:r>
              <a:rPr lang="fr-CA" altLang="fr-FR" dirty="0"/>
              <a:t>, de la </a:t>
            </a:r>
            <a:r>
              <a:rPr lang="fr-CA" altLang="fr-FR" b="1" dirty="0"/>
              <a:t>technologie</a:t>
            </a:r>
            <a:r>
              <a:rPr lang="fr-CA" altLang="fr-FR" dirty="0"/>
              <a:t>, d’autres </a:t>
            </a:r>
            <a:r>
              <a:rPr lang="fr-CA" altLang="fr-FR" b="1" dirty="0"/>
              <a:t>systèmes de services </a:t>
            </a:r>
            <a:r>
              <a:rPr lang="fr-CA" altLang="fr-FR" dirty="0"/>
              <a:t>internes et externes et de </a:t>
            </a:r>
            <a:r>
              <a:rPr lang="fr-CA" altLang="fr-FR" b="1" dirty="0"/>
              <a:t>l’information partagée</a:t>
            </a:r>
            <a:r>
              <a:rPr lang="fr-CA" altLang="fr-FR" dirty="0"/>
              <a:t> ». </a:t>
            </a:r>
          </a:p>
          <a:p>
            <a:pPr lvl="1"/>
            <a:endParaRPr lang="fr-CA" altLang="fr-FR" sz="2400" dirty="0"/>
          </a:p>
          <a:p>
            <a:pPr lvl="1"/>
            <a:endParaRPr lang="en-GB" altLang="fr-FR" sz="900" b="1" dirty="0"/>
          </a:p>
        </p:txBody>
      </p:sp>
      <p:graphicFrame>
        <p:nvGraphicFramePr>
          <p:cNvPr id="2050" name="Object 10"/>
          <p:cNvGraphicFramePr>
            <a:graphicFrameLocks noGrp="1" noChangeAspect="1"/>
          </p:cNvGraphicFramePr>
          <p:nvPr>
            <p:ph sz="half" idx="4294967295"/>
            <p:custDataLst>
              <p:tags r:id="rId5"/>
            </p:custDataLst>
          </p:nvPr>
        </p:nvGraphicFramePr>
        <p:xfrm>
          <a:off x="4464050" y="1557338"/>
          <a:ext cx="4679950" cy="4479925"/>
        </p:xfrm>
        <a:graphic>
          <a:graphicData uri="http://schemas.openxmlformats.org/presentationml/2006/ole">
            <mc:AlternateContent xmlns:mc="http://schemas.openxmlformats.org/markup-compatibility/2006">
              <mc:Choice xmlns:v="urn:schemas-microsoft-com:vml" Requires="v">
                <p:oleObj spid="_x0000_s2145" name="Visio" r:id="rId11" imgW="5626989" imgH="5388102" progId="Visio.Drawing.11">
                  <p:embed/>
                </p:oleObj>
              </mc:Choice>
              <mc:Fallback>
                <p:oleObj name="Visio" r:id="rId11" imgW="5626989" imgH="5388102" progId="Visio.Drawing.11">
                  <p:embed/>
                  <p:pic>
                    <p:nvPicPr>
                      <p:cNvPr id="205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4050" y="1557338"/>
                        <a:ext cx="4679950" cy="4479925"/>
                      </a:xfrm>
                      <a:prstGeom prst="rect">
                        <a:avLst/>
                      </a:prstGeom>
                    </p:spPr>
                  </p:pic>
                </p:oleObj>
              </mc:Fallback>
            </mc:AlternateContent>
          </a:graphicData>
        </a:graphic>
      </p:graphicFrame>
      <p:sp>
        <p:nvSpPr>
          <p:cNvPr id="2055" name="Rectangle 7"/>
          <p:cNvSpPr>
            <a:spLocks noChangeArrowheads="1"/>
          </p:cNvSpPr>
          <p:nvPr>
            <p:custDataLst>
              <p:tags r:id="rId6"/>
            </p:custDataLst>
          </p:nvPr>
        </p:nvSpPr>
        <p:spPr bwMode="auto">
          <a:xfrm>
            <a:off x="323850" y="6137275"/>
            <a:ext cx="229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en-GB" altLang="fr-FR" sz="1800" b="1">
                <a:solidFill>
                  <a:srgbClr val="FF9900"/>
                </a:solidFill>
              </a:rPr>
              <a:t>[ Spohrer et al, 2007]</a:t>
            </a:r>
            <a:r>
              <a:rPr lang="fr-CA" altLang="fr-FR" sz="1800">
                <a:solidFill>
                  <a:srgbClr val="FF9900"/>
                </a:solidFill>
              </a:rPr>
              <a:t> </a:t>
            </a:r>
          </a:p>
        </p:txBody>
      </p:sp>
      <p:sp>
        <p:nvSpPr>
          <p:cNvPr id="2057" name="Line 9"/>
          <p:cNvSpPr>
            <a:spLocks noChangeShapeType="1"/>
          </p:cNvSpPr>
          <p:nvPr>
            <p:custDataLst>
              <p:tags r:id="rId7"/>
            </p:custDataLst>
          </p:nvPr>
        </p:nvSpPr>
        <p:spPr bwMode="auto">
          <a:xfrm>
            <a:off x="1187450" y="4652963"/>
            <a:ext cx="2736850" cy="0"/>
          </a:xfrm>
          <a:prstGeom prst="line">
            <a:avLst/>
          </a:prstGeom>
          <a:noFill/>
          <a:ln w="12700" cap="sq">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CA"/>
          </a:p>
        </p:txBody>
      </p:sp>
      <p:pic>
        <p:nvPicPr>
          <p:cNvPr id="2058" name="Picture 5"/>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7740650" y="188913"/>
            <a:ext cx="1403350"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950212436"/>
      </p:ext>
    </p:extLst>
  </p:cSld>
  <p:clrMapOvr>
    <a:masterClrMapping/>
  </p:clrMapOvr>
  <mc:AlternateContent xmlns:mc="http://schemas.openxmlformats.org/markup-compatibility/2006" xmlns:p14="http://schemas.microsoft.com/office/powerpoint/2010/main">
    <mc:Choice Requires="p14">
      <p:transition spd="slow" p14:dur="2000" advTm="23538"/>
    </mc:Choice>
    <mc:Fallback xmlns="">
      <p:transition spd="slow" advTm="235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Grp="1" noChangeArrowheads="1"/>
          </p:cNvSpPr>
          <p:nvPr>
            <p:ph type="sldNum" sz="quarter" idx="12"/>
            <p:custDataLst>
              <p:tags r:id="rId3"/>
            </p:custDataLst>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86D869E-33B9-473C-B6C0-9343C0A04D0B}" type="slidenum">
              <a:rPr lang="fr-FR" altLang="fr-FR" sz="1400"/>
              <a:pPr/>
              <a:t>8</a:t>
            </a:fld>
            <a:endParaRPr lang="fr-FR" altLang="fr-FR" sz="1400"/>
          </a:p>
        </p:txBody>
      </p:sp>
      <p:sp>
        <p:nvSpPr>
          <p:cNvPr id="3076" name="Rectangle 2"/>
          <p:cNvSpPr>
            <a:spLocks noGrp="1" noChangeArrowheads="1"/>
          </p:cNvSpPr>
          <p:nvPr>
            <p:ph type="title" idx="4294967295"/>
            <p:custDataLst>
              <p:tags r:id="rId4"/>
            </p:custDataLst>
          </p:nvPr>
        </p:nvSpPr>
        <p:spPr/>
        <p:txBody>
          <a:bodyPr/>
          <a:lstStyle/>
          <a:p>
            <a:r>
              <a:rPr lang="fr-CA" altLang="fr-FR" sz="2800" dirty="0">
                <a:solidFill>
                  <a:srgbClr val="C00000"/>
                </a:solidFill>
              </a:rPr>
              <a:t>Réseau de systèmes de service</a:t>
            </a:r>
          </a:p>
        </p:txBody>
      </p:sp>
      <p:sp>
        <p:nvSpPr>
          <p:cNvPr id="3077" name="Rectangle 3"/>
          <p:cNvSpPr>
            <a:spLocks noGrp="1" noChangeArrowheads="1"/>
          </p:cNvSpPr>
          <p:nvPr>
            <p:ph type="body" sz="half" idx="4294967295"/>
            <p:custDataLst>
              <p:tags r:id="rId5"/>
            </p:custDataLst>
          </p:nvPr>
        </p:nvSpPr>
        <p:spPr>
          <a:xfrm>
            <a:off x="395288" y="1557338"/>
            <a:ext cx="4392736" cy="4824412"/>
          </a:xfrm>
        </p:spPr>
        <p:txBody>
          <a:bodyPr/>
          <a:lstStyle/>
          <a:p>
            <a:r>
              <a:rPr lang="fr-CA" i="1" kern="1200" dirty="0"/>
              <a:t>Réseau de création de valeur</a:t>
            </a:r>
          </a:p>
          <a:p>
            <a:endParaRPr lang="fr-CA" altLang="fr-FR" sz="1200" i="1" dirty="0"/>
          </a:p>
          <a:p>
            <a:r>
              <a:rPr lang="en-GB" altLang="fr-FR" dirty="0" err="1">
                <a:solidFill>
                  <a:srgbClr val="C00000"/>
                </a:solidFill>
              </a:rPr>
              <a:t>Définition</a:t>
            </a:r>
            <a:r>
              <a:rPr lang="en-GB" altLang="fr-FR" dirty="0">
                <a:solidFill>
                  <a:srgbClr val="C00000"/>
                </a:solidFill>
              </a:rPr>
              <a:t>: </a:t>
            </a:r>
          </a:p>
          <a:p>
            <a:pPr lvl="1"/>
            <a:r>
              <a:rPr lang="fr-CA" altLang="fr-FR" dirty="0"/>
              <a:t>« un </a:t>
            </a:r>
            <a:r>
              <a:rPr lang="fr-CA" altLang="fr-FR" b="1" dirty="0"/>
              <a:t>réseau organisationnel </a:t>
            </a:r>
            <a:r>
              <a:rPr lang="fr-CA" altLang="fr-FR" dirty="0"/>
              <a:t>qui se définit comme un groupe de plusieurs organisations autonomes qui travaillent ensemble pour atteindre non seulement leurs propres objectifs, mais aussi un objectif collectif ». </a:t>
            </a:r>
          </a:p>
          <a:p>
            <a:pPr lvl="1"/>
            <a:endParaRPr lang="fr-CA" altLang="fr-FR" sz="2400" dirty="0"/>
          </a:p>
          <a:p>
            <a:pPr lvl="1"/>
            <a:endParaRPr lang="fr-CA" altLang="fr-FR" sz="2400" dirty="0"/>
          </a:p>
          <a:p>
            <a:pPr lvl="1"/>
            <a:endParaRPr lang="fr-CA" altLang="fr-FR" sz="2400" dirty="0"/>
          </a:p>
          <a:p>
            <a:pPr lvl="1"/>
            <a:endParaRPr lang="fr-CA" altLang="fr-FR" sz="2400" dirty="0"/>
          </a:p>
          <a:p>
            <a:pPr lvl="1"/>
            <a:endParaRPr lang="en-GB" altLang="fr-FR" sz="900" b="1" dirty="0"/>
          </a:p>
        </p:txBody>
      </p:sp>
      <p:graphicFrame>
        <p:nvGraphicFramePr>
          <p:cNvPr id="164868" name="Object 4"/>
          <p:cNvGraphicFramePr>
            <a:graphicFrameLocks noGrp="1" noChangeAspect="1"/>
          </p:cNvGraphicFramePr>
          <p:nvPr>
            <p:ph sz="half" idx="4294967295"/>
            <p:custDataLst>
              <p:tags r:id="rId6"/>
            </p:custDataLst>
          </p:nvPr>
        </p:nvGraphicFramePr>
        <p:xfrm>
          <a:off x="4611688" y="2043113"/>
          <a:ext cx="4532312" cy="3446462"/>
        </p:xfrm>
        <a:graphic>
          <a:graphicData uri="http://schemas.openxmlformats.org/presentationml/2006/ole">
            <mc:AlternateContent xmlns:mc="http://schemas.openxmlformats.org/markup-compatibility/2006">
              <mc:Choice xmlns:v="urn:schemas-microsoft-com:vml" Requires="v">
                <p:oleObj spid="_x0000_s3169" name="Visio" r:id="rId10" imgW="4922520" imgH="3743325" progId="Visio.Drawing.11">
                  <p:embed/>
                </p:oleObj>
              </mc:Choice>
              <mc:Fallback>
                <p:oleObj name="Visio" r:id="rId10" imgW="4922520" imgH="3743325" progId="Visio.Drawing.11">
                  <p:embed/>
                  <p:pic>
                    <p:nvPicPr>
                      <p:cNvPr id="164868"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1688" y="2043113"/>
                        <a:ext cx="4532312" cy="344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9" name="Picture 5"/>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7740650" y="188913"/>
            <a:ext cx="1403350" cy="118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ustDataLst>
      <p:tags r:id="rId2"/>
    </p:custDataLst>
    <p:extLst>
      <p:ext uri="{BB962C8B-B14F-4D97-AF65-F5344CB8AC3E}">
        <p14:creationId xmlns:p14="http://schemas.microsoft.com/office/powerpoint/2010/main" val="2667604813"/>
      </p:ext>
    </p:extLst>
  </p:cSld>
  <p:clrMapOvr>
    <a:masterClrMapping/>
  </p:clrMapOvr>
  <mc:AlternateContent xmlns:mc="http://schemas.openxmlformats.org/markup-compatibility/2006" xmlns:p14="http://schemas.microsoft.com/office/powerpoint/2010/main">
    <mc:Choice Requires="p14">
      <p:transition spd="slow" p14:dur="2000" advTm="54440"/>
    </mc:Choice>
    <mc:Fallback xmlns="">
      <p:transition spd="slow" advTm="5444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box(in)">
                                      <p:cBhvr>
                                        <p:cTn id="7" dur="500"/>
                                        <p:tgtEl>
                                          <p:spTgt spid="164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8118" x="2062163" y="1724025"/>
          <p14:tracePt t="38126" x="2197100" y="1704975"/>
          <p14:tracePt t="38135" x="2339975" y="1670050"/>
          <p14:tracePt t="38146" x="2490788" y="1608138"/>
          <p14:tracePt t="38162" x="2830513" y="1473200"/>
          <p14:tracePt t="38179" x="3633788" y="990600"/>
          <p14:tracePt t="38196" x="4357688" y="785813"/>
          <p14:tracePt t="38212" x="4884738" y="758825"/>
          <p14:tracePt t="38229" x="5180013" y="750888"/>
          <p14:tracePt t="38246" x="5357813" y="750888"/>
          <p14:tracePt t="38262" x="5554663" y="812800"/>
          <p14:tracePt t="38280" x="5697538" y="884238"/>
          <p14:tracePt t="38296" x="5705475" y="893763"/>
          <p14:tracePt t="38312" x="5697538" y="919163"/>
          <p14:tracePt t="38329" x="5518150" y="1017588"/>
          <p14:tracePt t="38346" x="5160963" y="1108075"/>
          <p14:tracePt t="38363" x="4643438" y="1223963"/>
          <p14:tracePt t="38379" x="4224338" y="1276350"/>
          <p14:tracePt t="38396" x="4000500" y="1357313"/>
          <p14:tracePt t="38412" x="3990975" y="1374775"/>
          <p14:tracePt t="38429" x="4017963" y="1411288"/>
          <p14:tracePt t="38446" x="4133850" y="1482725"/>
          <p14:tracePt t="38462" x="4384675" y="1616075"/>
          <p14:tracePt t="38479" x="4732338" y="1795463"/>
          <p14:tracePt t="38496" x="5062538" y="2000250"/>
          <p14:tracePt t="38513" x="5224463" y="2089150"/>
          <p14:tracePt t="38530" x="5322888" y="2170113"/>
          <p14:tracePt t="38546" x="5394325" y="2276475"/>
          <p14:tracePt t="38563" x="5446713" y="2366963"/>
          <p14:tracePt t="38579" x="5446713" y="2411413"/>
          <p14:tracePt t="38596" x="5465763" y="2438400"/>
          <p14:tracePt t="38630" x="5465763" y="2446338"/>
          <p14:tracePt t="38947" x="5465763" y="2465388"/>
          <p14:tracePt t="39053" x="5465763" y="24558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noChangeArrowheads="1"/>
          </p:cNvSpPr>
          <p:nvPr>
            <p:custDataLst>
              <p:tags r:id="rId1"/>
            </p:custDataLst>
          </p:nvPr>
        </p:nvSpPr>
        <p:spPr bwMode="auto">
          <a:xfrm>
            <a:off x="6987720" y="6397444"/>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72C2E089-FF52-4C1D-BE42-C9E2F921F348}" type="slidenum">
              <a:rPr lang="fr-FR" sz="1400">
                <a:cs typeface="Arial" charset="0"/>
              </a:rPr>
              <a:pPr algn="r"/>
              <a:t>9</a:t>
            </a:fld>
            <a:endParaRPr lang="fr-FR" sz="1400">
              <a:cs typeface="Arial" charset="0"/>
            </a:endParaRPr>
          </a:p>
        </p:txBody>
      </p:sp>
      <p:sp>
        <p:nvSpPr>
          <p:cNvPr id="29699" name="Rectangle 2"/>
          <p:cNvSpPr>
            <a:spLocks noGrp="1" noChangeArrowheads="1"/>
          </p:cNvSpPr>
          <p:nvPr>
            <p:ph type="title" idx="4294967295"/>
            <p:custDataLst>
              <p:tags r:id="rId2"/>
            </p:custDataLst>
          </p:nvPr>
        </p:nvSpPr>
        <p:spPr/>
        <p:txBody>
          <a:bodyPr/>
          <a:lstStyle/>
          <a:p>
            <a:r>
              <a:rPr lang="fr-CA" sz="2800" dirty="0">
                <a:solidFill>
                  <a:srgbClr val="C00000"/>
                </a:solidFill>
              </a:rPr>
              <a:t>Services intelligents et systèmes de services intelligents</a:t>
            </a:r>
          </a:p>
        </p:txBody>
      </p:sp>
      <p:sp>
        <p:nvSpPr>
          <p:cNvPr id="29700" name="Rectangle 3"/>
          <p:cNvSpPr>
            <a:spLocks noGrp="1" noChangeArrowheads="1"/>
          </p:cNvSpPr>
          <p:nvPr>
            <p:ph type="body" idx="4294967295"/>
            <p:custDataLst>
              <p:tags r:id="rId3"/>
            </p:custDataLst>
          </p:nvPr>
        </p:nvSpPr>
        <p:spPr>
          <a:xfrm>
            <a:off x="181186" y="1427330"/>
            <a:ext cx="4968552" cy="3221142"/>
          </a:xfrm>
        </p:spPr>
        <p:txBody>
          <a:bodyPr/>
          <a:lstStyle/>
          <a:p>
            <a:pPr>
              <a:lnSpc>
                <a:spcPct val="90000"/>
              </a:lnSpc>
            </a:pPr>
            <a:r>
              <a:rPr lang="fr-CA" dirty="0">
                <a:solidFill>
                  <a:srgbClr val="C00000"/>
                </a:solidFill>
              </a:rPr>
              <a:t>Services intelligents</a:t>
            </a:r>
          </a:p>
          <a:p>
            <a:pPr lvl="1"/>
            <a:r>
              <a:rPr lang="fr-CA" dirty="0"/>
              <a:t>capables de s’adapter activement</a:t>
            </a:r>
          </a:p>
          <a:p>
            <a:pPr lvl="1"/>
            <a:r>
              <a:rPr lang="fr-CA" dirty="0"/>
              <a:t>répondre en fonction des circonstances des intérêts</a:t>
            </a:r>
          </a:p>
          <a:p>
            <a:pPr lvl="1"/>
            <a:r>
              <a:rPr lang="fr-CA" dirty="0"/>
              <a:t>service connecté tenant compte du contexte</a:t>
            </a:r>
          </a:p>
          <a:p>
            <a:pPr>
              <a:lnSpc>
                <a:spcPct val="90000"/>
              </a:lnSpc>
            </a:pPr>
            <a:endParaRPr lang="en-CA" sz="2800" noProof="0" dirty="0">
              <a:solidFill>
                <a:srgbClr val="CC3300"/>
              </a:solidFill>
            </a:endParaRPr>
          </a:p>
          <a:p>
            <a:pPr>
              <a:lnSpc>
                <a:spcPct val="90000"/>
              </a:lnSpc>
            </a:pPr>
            <a:r>
              <a:rPr lang="fr-CA" dirty="0">
                <a:solidFill>
                  <a:srgbClr val="C00000"/>
                </a:solidFill>
              </a:rPr>
              <a:t>Systèmes de service intelligents</a:t>
            </a:r>
            <a:endParaRPr lang="en-CA" b="1" noProof="0" dirty="0">
              <a:solidFill>
                <a:srgbClr val="C00000"/>
              </a:solidFill>
            </a:endParaRPr>
          </a:p>
          <a:p>
            <a:pPr>
              <a:lnSpc>
                <a:spcPct val="90000"/>
              </a:lnSpc>
            </a:pPr>
            <a:endParaRPr lang="en-CA" sz="800" i="1" noProof="0" dirty="0"/>
          </a:p>
          <a:p>
            <a:pPr lvl="1"/>
            <a:r>
              <a:rPr lang="fr-CA" kern="1200" dirty="0"/>
              <a:t>capable d’apprendre</a:t>
            </a:r>
          </a:p>
          <a:p>
            <a:pPr lvl="1"/>
            <a:r>
              <a:rPr lang="fr-CA" kern="1200" dirty="0"/>
              <a:t>adaptation dynamique</a:t>
            </a:r>
          </a:p>
          <a:p>
            <a:pPr lvl="1"/>
            <a:r>
              <a:rPr lang="fr-CA" kern="1200" dirty="0"/>
              <a:t>prise de décision basée sur les données reçues, transmises et/ou traitées</a:t>
            </a:r>
            <a:endParaRPr lang="fr-CA" dirty="0"/>
          </a:p>
          <a:p>
            <a:pPr lvl="2">
              <a:lnSpc>
                <a:spcPct val="90000"/>
              </a:lnSpc>
            </a:pPr>
            <a:endParaRPr lang="en-CA" sz="6000" kern="1200" noProof="0" dirty="0"/>
          </a:p>
        </p:txBody>
      </p:sp>
      <p:sp>
        <p:nvSpPr>
          <p:cNvPr id="7" name="Rectangle 2"/>
          <p:cNvSpPr>
            <a:spLocks noChangeArrowheads="1"/>
          </p:cNvSpPr>
          <p:nvPr>
            <p:custDataLst>
              <p:tags r:id="rId4"/>
            </p:custDataLst>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sp>
        <p:nvSpPr>
          <p:cNvPr id="12" name="Rectangle 3">
            <a:extLst>
              <a:ext uri="{FF2B5EF4-FFF2-40B4-BE49-F238E27FC236}">
                <a16:creationId xmlns:a16="http://schemas.microsoft.com/office/drawing/2014/main" id="{1A3F66B2-AA4D-470D-B3D5-6EC8ECF079A3}"/>
              </a:ext>
            </a:extLst>
          </p:cNvPr>
          <p:cNvSpPr txBox="1">
            <a:spLocks noChangeArrowheads="1"/>
          </p:cNvSpPr>
          <p:nvPr>
            <p:custDataLst>
              <p:tags r:id="rId5"/>
            </p:custDataLst>
          </p:nvPr>
        </p:nvSpPr>
        <p:spPr bwMode="auto">
          <a:xfrm>
            <a:off x="7415769" y="2032429"/>
            <a:ext cx="3567864" cy="201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Blip>
                <a:blip r:embed="rId9"/>
              </a:buBlip>
              <a:defRPr sz="2400">
                <a:solidFill>
                  <a:schemeClr val="tx1"/>
                </a:solidFill>
                <a:latin typeface="+mn-lt"/>
                <a:ea typeface="+mn-ea"/>
                <a:cs typeface="+mn-cs"/>
              </a:defRPr>
            </a:lvl1pPr>
            <a:lvl2pPr marL="742950" indent="-285750" algn="l" rtl="0" eaLnBrk="1" fontAlgn="base" hangingPunct="1">
              <a:spcBef>
                <a:spcPct val="20000"/>
              </a:spcBef>
              <a:spcAft>
                <a:spcPct val="0"/>
              </a:spcAft>
              <a:buBlip>
                <a:blip r:embed="rId10"/>
              </a:buBlip>
              <a:defRPr sz="20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bg1"/>
                </a:solidFill>
                <a:latin typeface="+mn-lt"/>
                <a:cs typeface="+mn-cs"/>
              </a:defRPr>
            </a:lvl6pPr>
            <a:lvl7pPr marL="2971800" indent="-228600" algn="l" rtl="0" eaLnBrk="1" fontAlgn="base" hangingPunct="1">
              <a:spcBef>
                <a:spcPct val="20000"/>
              </a:spcBef>
              <a:spcAft>
                <a:spcPct val="0"/>
              </a:spcAft>
              <a:buChar char="»"/>
              <a:defRPr sz="2000">
                <a:solidFill>
                  <a:schemeClr val="bg1"/>
                </a:solidFill>
                <a:latin typeface="+mn-lt"/>
                <a:cs typeface="+mn-cs"/>
              </a:defRPr>
            </a:lvl7pPr>
            <a:lvl8pPr marL="3429000" indent="-228600" algn="l" rtl="0" eaLnBrk="1" fontAlgn="base" hangingPunct="1">
              <a:spcBef>
                <a:spcPct val="20000"/>
              </a:spcBef>
              <a:spcAft>
                <a:spcPct val="0"/>
              </a:spcAft>
              <a:buChar char="»"/>
              <a:defRPr sz="2000">
                <a:solidFill>
                  <a:schemeClr val="bg1"/>
                </a:solidFill>
                <a:latin typeface="+mn-lt"/>
                <a:cs typeface="+mn-cs"/>
              </a:defRPr>
            </a:lvl8pPr>
            <a:lvl9pPr marL="3886200" indent="-228600" algn="l" rtl="0" eaLnBrk="1" fontAlgn="base" hangingPunct="1">
              <a:spcBef>
                <a:spcPct val="20000"/>
              </a:spcBef>
              <a:spcAft>
                <a:spcPct val="0"/>
              </a:spcAft>
              <a:buChar char="»"/>
              <a:defRPr sz="2000">
                <a:solidFill>
                  <a:schemeClr val="bg1"/>
                </a:solidFill>
                <a:latin typeface="+mn-lt"/>
                <a:cs typeface="+mn-cs"/>
              </a:defRPr>
            </a:lvl9pPr>
          </a:lstStyle>
          <a:p>
            <a:pPr lvl="2">
              <a:lnSpc>
                <a:spcPct val="90000"/>
              </a:lnSpc>
            </a:pPr>
            <a:endParaRPr lang="en-CA" sz="6000" kern="1200" dirty="0"/>
          </a:p>
        </p:txBody>
      </p:sp>
      <p:pic>
        <p:nvPicPr>
          <p:cNvPr id="27652" name="Picture 4" descr="Photos gratuites de activités, additions, affaires">
            <a:extLst>
              <a:ext uri="{FF2B5EF4-FFF2-40B4-BE49-F238E27FC236}">
                <a16:creationId xmlns:a16="http://schemas.microsoft.com/office/drawing/2014/main" id="{F48CF38F-A5DC-42E9-BF6C-FD45E93B75CF}"/>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5580112" y="1197295"/>
            <a:ext cx="3108394" cy="552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031889"/>
      </p:ext>
    </p:extLst>
  </p:cSld>
  <p:clrMapOvr>
    <a:masterClrMapping/>
  </p:clrMapOvr>
  <mc:AlternateContent xmlns:mc="http://schemas.openxmlformats.org/markup-compatibility/2006" xmlns:p14="http://schemas.microsoft.com/office/powerpoint/2010/main">
    <mc:Choice Requires="p14">
      <p:transition spd="slow" p14:dur="2000" advTm="54112"/>
    </mc:Choice>
    <mc:Fallback xmlns="">
      <p:transition spd="slow" advTm="54112"/>
    </mc:Fallback>
  </mc:AlternateContent>
  <p:extLst mod="1">
    <p:ext uri="{3A86A75C-4F4B-4683-9AE1-C65F6400EC91}">
      <p14:laserTraceLst xmlns:p14="http://schemas.microsoft.com/office/powerpoint/2010/main">
        <p14:tracePtLst>
          <p14:tracePt t="26924" x="5446713" y="2455863"/>
          <p14:tracePt t="26933" x="5357813" y="2490788"/>
          <p14:tracePt t="26945" x="5232400" y="2536825"/>
          <p14:tracePt t="26962" x="4741863" y="2625725"/>
          <p14:tracePt t="26978" x="4473575" y="2633663"/>
          <p14:tracePt t="26995" x="4276725" y="2652713"/>
          <p14:tracePt t="27011" x="4125913" y="2670175"/>
          <p14:tracePt t="27028" x="4054475" y="2679700"/>
          <p14:tracePt t="27045" x="4010025" y="2697163"/>
          <p14:tracePt t="27062" x="3946525" y="2705100"/>
          <p14:tracePt t="27078" x="3848100" y="2714625"/>
          <p14:tracePt t="27095" x="3803650" y="2732088"/>
          <p14:tracePt t="27112" x="3759200" y="2741613"/>
          <p14:tracePt t="27129" x="3724275" y="2759075"/>
          <p14:tracePt t="27145" x="3670300" y="2776538"/>
          <p14:tracePt t="27162" x="3554413" y="2795588"/>
          <p14:tracePt t="27178" x="3224213" y="2795588"/>
          <p14:tracePt t="27195" x="2990850" y="2751138"/>
          <p14:tracePt t="27211" x="2857500" y="2741613"/>
          <p14:tracePt t="27228" x="2759075" y="2732088"/>
          <p14:tracePt t="27245" x="2714625" y="2714625"/>
          <p14:tracePt t="27262" x="2679700" y="2705100"/>
          <p14:tracePt t="27278" x="2670175" y="2705100"/>
          <p14:tracePt t="27295" x="2660650" y="2705100"/>
          <p14:tracePt t="27427" x="2660650" y="2714625"/>
          <p14:tracePt t="27433" x="2660650" y="2724150"/>
          <p14:tracePt t="27445" x="2660650" y="2741613"/>
          <p14:tracePt t="27462" x="2660650" y="2768600"/>
          <p14:tracePt t="27478" x="2652713" y="2776538"/>
          <p14:tracePt t="27495" x="2598738" y="2874963"/>
          <p14:tracePt t="27511" x="2509838" y="2946400"/>
          <p14:tracePt t="27528" x="2330450" y="3027363"/>
          <p14:tracePt t="27545" x="2036763" y="3116263"/>
          <p14:tracePt t="27562" x="1758950" y="3170238"/>
          <p14:tracePt t="27579" x="1554163" y="3187700"/>
          <p14:tracePt t="27595" x="1401763" y="3224213"/>
          <p14:tracePt t="27611" x="1384300" y="3232150"/>
          <p14:tracePt t="27772" x="1374775" y="3224213"/>
          <p14:tracePt t="27781" x="1366838" y="3224213"/>
          <p14:tracePt t="27789" x="1347788" y="3214688"/>
          <p14:tracePt t="27797" x="1339850" y="3205163"/>
          <p14:tracePt t="27812" x="1303338" y="3197225"/>
          <p14:tracePt t="27829" x="1276350" y="3187700"/>
          <p14:tracePt t="27845" x="1258888" y="3179763"/>
          <p14:tracePt t="27862" x="1250950" y="3170238"/>
          <p14:tracePt t="27879" x="1241425" y="3160713"/>
          <p14:tracePt t="28013" x="1241425" y="3152775"/>
          <p14:tracePt t="28020" x="1250950" y="3143250"/>
          <p14:tracePt t="28028" x="1250950" y="3133725"/>
          <p14:tracePt t="28051" x="1258888" y="3125788"/>
          <p14:tracePt t="28068" x="1258888" y="3116263"/>
          <p14:tracePt t="28079" x="1268413" y="3116263"/>
          <p14:tracePt t="28095" x="1268413" y="3098800"/>
          <p14:tracePt t="28274" x="1276350" y="3098800"/>
          <p14:tracePt t="28290" x="1276350" y="3089275"/>
          <p14:tracePt t="28776" x="1295400" y="3098800"/>
          <p14:tracePt t="28783" x="1312863" y="3098800"/>
          <p14:tracePt t="28795" x="1339850" y="3098800"/>
          <p14:tracePt t="28812" x="1374775" y="3108325"/>
          <p14:tracePt t="28829" x="1419225" y="3108325"/>
          <p14:tracePt t="28845" x="1438275" y="3108325"/>
          <p14:tracePt t="29140" x="1465263" y="3108325"/>
          <p14:tracePt t="29145" x="1500188" y="3108325"/>
          <p14:tracePt t="29153" x="1544638" y="3108325"/>
          <p14:tracePt t="29162" x="1598613" y="3108325"/>
          <p14:tracePt t="29179" x="1741488" y="3089275"/>
          <p14:tracePt t="29195" x="1866900" y="3081338"/>
          <p14:tracePt t="29212" x="1911350" y="3071813"/>
          <p14:tracePt t="29229" x="1928813" y="3071813"/>
          <p14:tracePt t="29348" x="1938338" y="3071813"/>
          <p14:tracePt t="29353" x="1946275" y="3071813"/>
          <p14:tracePt t="29362" x="1955800" y="3071813"/>
          <p14:tracePt t="29378" x="1973263" y="3062288"/>
          <p14:tracePt t="29395" x="1982788" y="3062288"/>
          <p14:tracePt t="29412" x="1990725" y="3062288"/>
          <p14:tracePt t="29429" x="2009775" y="3062288"/>
          <p14:tracePt t="29445" x="2036763" y="3062288"/>
          <p14:tracePt t="29462" x="2089150" y="3062288"/>
          <p14:tracePt t="29478" x="2125663" y="3062288"/>
          <p14:tracePt t="29495" x="2152650" y="3062288"/>
          <p14:tracePt t="29512" x="2170113" y="3062288"/>
          <p14:tracePt t="29529" x="2179638" y="3062288"/>
          <p14:tracePt t="29545" x="2187575" y="3062288"/>
          <p14:tracePt t="29562" x="2205038" y="3062288"/>
          <p14:tracePt t="29578" x="2214563" y="3062288"/>
          <p14:tracePt t="29595" x="2224088" y="3062288"/>
          <p14:tracePt t="29612" x="2241550" y="3071813"/>
          <p14:tracePt t="29629" x="2251075" y="3071813"/>
          <p14:tracePt t="29645" x="2259013" y="3071813"/>
          <p14:tracePt t="29662" x="2276475" y="3071813"/>
          <p14:tracePt t="29679" x="2286000" y="3081338"/>
          <p14:tracePt t="30186" x="2276475" y="3081338"/>
          <p14:tracePt t="30194" x="2276475" y="3071813"/>
          <p14:tracePt t="30200" x="2268538" y="3071813"/>
          <p14:tracePt t="30211" x="2251075" y="3062288"/>
          <p14:tracePt t="30228" x="2214563" y="3044825"/>
          <p14:tracePt t="30245" x="2179638" y="3027363"/>
          <p14:tracePt t="30261" x="2179638" y="3017838"/>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6"/>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4"/>
</p:tagLst>
</file>

<file path=ppt/tags/tag105.xml><?xml version="1.0" encoding="utf-8"?>
<p:tagLst xmlns:a="http://schemas.openxmlformats.org/drawingml/2006/main" xmlns:r="http://schemas.openxmlformats.org/officeDocument/2006/relationships" xmlns:p="http://schemas.openxmlformats.org/presentationml/2006/main">
  <p:tag name="NUM" val="5"/>
</p:tagLst>
</file>

<file path=ppt/tags/tag106.xml><?xml version="1.0" encoding="utf-8"?>
<p:tagLst xmlns:a="http://schemas.openxmlformats.org/drawingml/2006/main" xmlns:r="http://schemas.openxmlformats.org/officeDocument/2006/relationships" xmlns:p="http://schemas.openxmlformats.org/presentationml/2006/main">
  <p:tag name="NUM" val="6"/>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TIMING" val="|16.4"/>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4"/>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3"/>
</p:tagLst>
</file>

<file path=ppt/tags/tag123.xml><?xml version="1.0" encoding="utf-8"?>
<p:tagLst xmlns:a="http://schemas.openxmlformats.org/drawingml/2006/main" xmlns:r="http://schemas.openxmlformats.org/officeDocument/2006/relationships" xmlns:p="http://schemas.openxmlformats.org/presentationml/2006/main">
  <p:tag name="NUM" val="4"/>
</p:tagLst>
</file>

<file path=ppt/tags/tag124.xml><?xml version="1.0" encoding="utf-8"?>
<p:tagLst xmlns:a="http://schemas.openxmlformats.org/drawingml/2006/main" xmlns:r="http://schemas.openxmlformats.org/officeDocument/2006/relationships" xmlns:p="http://schemas.openxmlformats.org/presentationml/2006/main">
  <p:tag name="NUM" val="5"/>
</p:tagLst>
</file>

<file path=ppt/tags/tag125.xml><?xml version="1.0" encoding="utf-8"?>
<p:tagLst xmlns:a="http://schemas.openxmlformats.org/drawingml/2006/main" xmlns:r="http://schemas.openxmlformats.org/officeDocument/2006/relationships" xmlns:p="http://schemas.openxmlformats.org/presentationml/2006/main">
  <p:tag name="NUM" val="6"/>
</p:tagLst>
</file>

<file path=ppt/tags/tag126.xml><?xml version="1.0" encoding="utf-8"?>
<p:tagLst xmlns:a="http://schemas.openxmlformats.org/drawingml/2006/main" xmlns:r="http://schemas.openxmlformats.org/officeDocument/2006/relationships" xmlns:p="http://schemas.openxmlformats.org/presentationml/2006/main">
  <p:tag name="NUM" val="7"/>
</p:tagLst>
</file>

<file path=ppt/tags/tag127.xml><?xml version="1.0" encoding="utf-8"?>
<p:tagLst xmlns:a="http://schemas.openxmlformats.org/drawingml/2006/main" xmlns:r="http://schemas.openxmlformats.org/officeDocument/2006/relationships" xmlns:p="http://schemas.openxmlformats.org/presentationml/2006/main">
  <p:tag name="NUM" val="8"/>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NUM" val="4"/>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8"/>
</p:tagLst>
</file>

<file path=ppt/tags/tag22.xml><?xml version="1.0" encoding="utf-8"?>
<p:tagLst xmlns:a="http://schemas.openxmlformats.org/drawingml/2006/main" xmlns:r="http://schemas.openxmlformats.org/officeDocument/2006/relationships" xmlns:p="http://schemas.openxmlformats.org/presentationml/2006/main">
  <p:tag name="NUM" val="9"/>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TIMING" val="|16.4"/>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6"/>
</p:tagLst>
</file>

<file path=ppt/tags/tag37.xml><?xml version="1.0" encoding="utf-8"?>
<p:tagLst xmlns:a="http://schemas.openxmlformats.org/drawingml/2006/main" xmlns:r="http://schemas.openxmlformats.org/officeDocument/2006/relationships" xmlns:p="http://schemas.openxmlformats.org/presentationml/2006/main">
  <p:tag name="NUM" val="7"/>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7"/>
</p:tagLst>
</file>

<file path=ppt/tags/tag45.xml><?xml version="1.0" encoding="utf-8"?>
<p:tagLst xmlns:a="http://schemas.openxmlformats.org/drawingml/2006/main" xmlns:r="http://schemas.openxmlformats.org/officeDocument/2006/relationships" xmlns:p="http://schemas.openxmlformats.org/presentationml/2006/main">
  <p:tag name="TIMING" val="|39.6"/>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5"/>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6"/>
</p:tagLst>
</file>

<file path=ppt/tags/tag57.xml><?xml version="1.0" encoding="utf-8"?>
<p:tagLst xmlns:a="http://schemas.openxmlformats.org/drawingml/2006/main" xmlns:r="http://schemas.openxmlformats.org/officeDocument/2006/relationships" xmlns:p="http://schemas.openxmlformats.org/presentationml/2006/main">
  <p:tag name="TIMING" val="|16.4"/>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2"/>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4"/>
</p:tagLst>
</file>

<file path=ppt/tags/tag75.xml><?xml version="1.0" encoding="utf-8"?>
<p:tagLst xmlns:a="http://schemas.openxmlformats.org/drawingml/2006/main" xmlns:r="http://schemas.openxmlformats.org/officeDocument/2006/relationships" xmlns:p="http://schemas.openxmlformats.org/presentationml/2006/main">
  <p:tag name="NUM" val="5"/>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TIMING" val="|16.4"/>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4"/>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4"/>
</p:tagLst>
</file>

<file path=ppt/tags/tag89.xml><?xml version="1.0" encoding="utf-8"?>
<p:tagLst xmlns:a="http://schemas.openxmlformats.org/drawingml/2006/main" xmlns:r="http://schemas.openxmlformats.org/officeDocument/2006/relationships" xmlns:p="http://schemas.openxmlformats.org/presentationml/2006/main">
  <p:tag name="NUM" val="5"/>
</p:tagLst>
</file>

<file path=ppt/tags/tag9.xml><?xml version="1.0" encoding="utf-8"?>
<p:tagLst xmlns:a="http://schemas.openxmlformats.org/drawingml/2006/main" xmlns:r="http://schemas.openxmlformats.org/officeDocument/2006/relationships" xmlns:p="http://schemas.openxmlformats.org/presentationml/2006/main">
  <p:tag name="TIMING" val="|16.4"/>
</p:tagLst>
</file>

<file path=ppt/tags/tag90.xml><?xml version="1.0" encoding="utf-8"?>
<p:tagLst xmlns:a="http://schemas.openxmlformats.org/drawingml/2006/main" xmlns:r="http://schemas.openxmlformats.org/officeDocument/2006/relationships" xmlns:p="http://schemas.openxmlformats.org/presentationml/2006/main">
  <p:tag name="NUM" val="6"/>
</p:tagLst>
</file>

<file path=ppt/tags/tag91.xml><?xml version="1.0" encoding="utf-8"?>
<p:tagLst xmlns:a="http://schemas.openxmlformats.org/drawingml/2006/main" xmlns:r="http://schemas.openxmlformats.org/officeDocument/2006/relationships" xmlns:p="http://schemas.openxmlformats.org/presentationml/2006/main">
  <p:tag name="NUM" val="7"/>
</p:tagLst>
</file>

<file path=ppt/tags/tag92.xml><?xml version="1.0" encoding="utf-8"?>
<p:tagLst xmlns:a="http://schemas.openxmlformats.org/drawingml/2006/main" xmlns:r="http://schemas.openxmlformats.org/officeDocument/2006/relationships" xmlns:p="http://schemas.openxmlformats.org/presentationml/2006/main">
  <p:tag name="NUM" val="8"/>
</p:tagLst>
</file>

<file path=ppt/tags/tag93.xml><?xml version="1.0" encoding="utf-8"?>
<p:tagLst xmlns:a="http://schemas.openxmlformats.org/drawingml/2006/main" xmlns:r="http://schemas.openxmlformats.org/officeDocument/2006/relationships" xmlns:p="http://schemas.openxmlformats.org/presentationml/2006/main">
  <p:tag name="NUM" val="9"/>
</p:tagLst>
</file>

<file path=ppt/tags/tag94.xml><?xml version="1.0" encoding="utf-8"?>
<p:tagLst xmlns:a="http://schemas.openxmlformats.org/drawingml/2006/main" xmlns:r="http://schemas.openxmlformats.org/officeDocument/2006/relationships" xmlns:p="http://schemas.openxmlformats.org/presentationml/2006/main">
  <p:tag name="NUM" val="10"/>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4"/>
</p:tagLst>
</file>

<file path=ppt/tags/tag9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modele04">
  <a:themeElements>
    <a:clrScheme name="PP_modele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_modele02">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_modele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_modele0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_modele0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_modele0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_modele0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_modele0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_modele0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_modele0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_modele0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_modele0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_modele0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_modele0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modele04</Template>
  <TotalTime>4618</TotalTime>
  <Words>1820</Words>
  <Application>Microsoft Office PowerPoint</Application>
  <PresentationFormat>Affichage à l'écran (4:3)</PresentationFormat>
  <Paragraphs>259</Paragraphs>
  <Slides>25</Slides>
  <Notes>25</Notes>
  <HiddenSlides>0</HiddenSlides>
  <MMClips>2</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2</vt:i4>
      </vt:variant>
      <vt:variant>
        <vt:lpstr>Titres des diapositives</vt:lpstr>
      </vt:variant>
      <vt:variant>
        <vt:i4>25</vt:i4>
      </vt:variant>
    </vt:vector>
  </HeadingPairs>
  <TitlesOfParts>
    <vt:vector size="35" baseType="lpstr">
      <vt:lpstr>ＭＳ Ｐゴシック</vt:lpstr>
      <vt:lpstr>Arial</vt:lpstr>
      <vt:lpstr>Calibri</vt:lpstr>
      <vt:lpstr>Cambria</vt:lpstr>
      <vt:lpstr>Tahoma</vt:lpstr>
      <vt:lpstr>Times New Roman</vt:lpstr>
      <vt:lpstr>Wingdings</vt:lpstr>
      <vt:lpstr>modele04</vt:lpstr>
      <vt:lpstr>Visio</vt:lpstr>
      <vt:lpstr>Visio.Drawing.11</vt:lpstr>
      <vt:lpstr>Vers un système de services intelligents fondé sur la connaissance pour les services bancaires intelligents</vt:lpstr>
      <vt:lpstr>Outline</vt:lpstr>
      <vt:lpstr>Situation actuelle</vt:lpstr>
      <vt:lpstr>Services intelligents</vt:lpstr>
      <vt:lpstr>Outline</vt:lpstr>
      <vt:lpstr>Service</vt:lpstr>
      <vt:lpstr>Système de services</vt:lpstr>
      <vt:lpstr>Réseau de systèmes de service</vt:lpstr>
      <vt:lpstr>Services intelligents et systèmes de services intelligents</vt:lpstr>
      <vt:lpstr>Outline</vt:lpstr>
      <vt:lpstr>Approche fondée sur les connaissances</vt:lpstr>
      <vt:lpstr>Contexte axé sur l’utilisateur (User-centric context) </vt:lpstr>
      <vt:lpstr>Context-aware knowledge model (CAK model) </vt:lpstr>
      <vt:lpstr>Expérimentation </vt:lpstr>
      <vt:lpstr>Outline</vt:lpstr>
      <vt:lpstr>Services bancaires intelligents</vt:lpstr>
      <vt:lpstr>Notre approche: l’intelligence client</vt:lpstr>
      <vt:lpstr>Modèle de connaissances</vt:lpstr>
      <vt:lpstr>Système de service intelligent </vt:lpstr>
      <vt:lpstr>Outline</vt:lpstr>
      <vt:lpstr>Conclusion</vt:lpstr>
      <vt:lpstr>Initiative: Smart Banking Dialogue System</vt:lpstr>
      <vt:lpstr>Initiative: Smart Banking Dialogue System</vt:lpstr>
      <vt:lpstr>Présentation PowerPoint</vt:lpstr>
      <vt:lpstr>References</vt:lpstr>
    </vt:vector>
  </TitlesOfParts>
  <Company>UQTR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ledinh</dc:creator>
  <cp:lastModifiedBy>Le Dinh, Thang</cp:lastModifiedBy>
  <cp:revision>221</cp:revision>
  <cp:lastPrinted>2021-10-12T19:44:56Z</cp:lastPrinted>
  <dcterms:created xsi:type="dcterms:W3CDTF">2013-01-17T00:33:55Z</dcterms:created>
  <dcterms:modified xsi:type="dcterms:W3CDTF">2021-10-12T20:38:35Z</dcterms:modified>
</cp:coreProperties>
</file>